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1" r:id="rId1"/>
  </p:sldMasterIdLst>
  <p:notesMasterIdLst>
    <p:notesMasterId r:id="rId49"/>
  </p:notesMasterIdLst>
  <p:handoutMasterIdLst>
    <p:handoutMasterId r:id="rId50"/>
  </p:handoutMasterIdLst>
  <p:sldIdLst>
    <p:sldId id="304" r:id="rId2"/>
    <p:sldId id="264" r:id="rId3"/>
    <p:sldId id="306" r:id="rId4"/>
    <p:sldId id="380" r:id="rId5"/>
    <p:sldId id="383" r:id="rId6"/>
    <p:sldId id="385" r:id="rId7"/>
    <p:sldId id="269" r:id="rId8"/>
    <p:sldId id="381" r:id="rId9"/>
    <p:sldId id="390" r:id="rId10"/>
    <p:sldId id="382" r:id="rId11"/>
    <p:sldId id="391" r:id="rId12"/>
    <p:sldId id="384" r:id="rId13"/>
    <p:sldId id="408" r:id="rId14"/>
    <p:sldId id="386" r:id="rId15"/>
    <p:sldId id="388" r:id="rId16"/>
    <p:sldId id="409" r:id="rId17"/>
    <p:sldId id="410" r:id="rId18"/>
    <p:sldId id="387" r:id="rId19"/>
    <p:sldId id="412" r:id="rId20"/>
    <p:sldId id="413" r:id="rId21"/>
    <p:sldId id="389" r:id="rId22"/>
    <p:sldId id="414" r:id="rId23"/>
    <p:sldId id="415" r:id="rId24"/>
    <p:sldId id="393" r:id="rId25"/>
    <p:sldId id="395" r:id="rId26"/>
    <p:sldId id="416" r:id="rId27"/>
    <p:sldId id="396" r:id="rId28"/>
    <p:sldId id="417" r:id="rId29"/>
    <p:sldId id="397" r:id="rId30"/>
    <p:sldId id="418" r:id="rId31"/>
    <p:sldId id="398" r:id="rId32"/>
    <p:sldId id="419" r:id="rId33"/>
    <p:sldId id="399" r:id="rId34"/>
    <p:sldId id="420" r:id="rId35"/>
    <p:sldId id="406" r:id="rId36"/>
    <p:sldId id="421" r:id="rId37"/>
    <p:sldId id="400" r:id="rId38"/>
    <p:sldId id="422" r:id="rId39"/>
    <p:sldId id="401" r:id="rId40"/>
    <p:sldId id="402" r:id="rId41"/>
    <p:sldId id="423" r:id="rId42"/>
    <p:sldId id="403" r:id="rId43"/>
    <p:sldId id="424" r:id="rId44"/>
    <p:sldId id="425" r:id="rId45"/>
    <p:sldId id="426" r:id="rId46"/>
    <p:sldId id="267" r:id="rId47"/>
    <p:sldId id="305" r:id="rId48"/>
  </p:sldIdLst>
  <p:sldSz cx="9144000" cy="5143500" type="screen16x9"/>
  <p:notesSz cx="6858000" cy="9144000"/>
  <p:defaultTextStyle>
    <a:defPPr>
      <a:defRPr lang="de-D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D5D"/>
    <a:srgbClr val="676767"/>
    <a:srgbClr val="0292FE"/>
    <a:srgbClr val="0168B4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5" autoAdjust="0"/>
    <p:restoredTop sz="94632"/>
  </p:normalViewPr>
  <p:slideViewPr>
    <p:cSldViewPr snapToGrid="0" snapToObjects="1">
      <p:cViewPr varScale="1">
        <p:scale>
          <a:sx n="95" d="100"/>
          <a:sy n="95" d="100"/>
        </p:scale>
        <p:origin x="90" y="35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233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255BF-D466-44A1-AA81-FAA7F47C63B9}" type="datetimeFigureOut">
              <a:rPr lang="de-DE" smtClean="0"/>
              <a:t>13.05.2022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9B3E9-82B7-44F4-91C6-F617B137174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031499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2F886D-46E7-4347-940B-6BDA1C1EF4CC}" type="datetimeFigureOut">
              <a:rPr lang="de-DE" smtClean="0"/>
              <a:t>13.05.2022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59786-5D48-834B-AACE-5F4B298C803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950297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C8D4B3-A177-45AC-8CD5-31A77D343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24301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CB8A0EED-8742-417D-AAFF-D26C219AA7C6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42DF19F2-5E3F-44E3-8696-94B14F2C69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504" y="1149592"/>
            <a:ext cx="6912768" cy="54006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aseline="0">
                <a:solidFill>
                  <a:srgbClr val="277B79"/>
                </a:solidFill>
              </a:defRPr>
            </a:lvl1pPr>
          </a:lstStyle>
          <a:p>
            <a:pPr algn="l"/>
            <a:r>
              <a:rPr lang="de-DE" sz="2400" dirty="0">
                <a:solidFill>
                  <a:srgbClr val="2B8987"/>
                </a:solidFill>
                <a:latin typeface="Facit Offc Semibold" panose="02000503030000020004" pitchFamily="2" charset="0"/>
              </a:rPr>
              <a:t> </a:t>
            </a:r>
            <a:endParaRPr lang="de-DE" sz="3200" dirty="0">
              <a:solidFill>
                <a:srgbClr val="2B8987"/>
              </a:solidFill>
              <a:latin typeface="Facit Offc Semibold" panose="02000503030000020004" pitchFamily="2" charset="0"/>
            </a:endParaRP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A9BB148C-3B74-4CE1-A70F-64A2C132C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5" y="1779662"/>
            <a:ext cx="9000999" cy="32470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</a:lstStyle>
          <a:p>
            <a:pPr lvl="0">
              <a:buFont typeface="Wingdings" panose="05000000000000000000" pitchFamily="2" charset="2"/>
              <a:buChar char="§"/>
            </a:pPr>
            <a:r>
              <a:rPr lang="de-DE" sz="2400">
                <a:solidFill>
                  <a:schemeClr val="tx1">
                    <a:lumMod val="85000"/>
                    <a:lumOff val="15000"/>
                  </a:schemeClr>
                </a:solidFill>
                <a:latin typeface="Facit" pitchFamily="50" charset="0"/>
              </a:rPr>
              <a:t>Textmasterformat bearbeiten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400">
                <a:solidFill>
                  <a:schemeClr val="tx1">
                    <a:lumMod val="85000"/>
                    <a:lumOff val="15000"/>
                  </a:schemeClr>
                </a:solidFill>
                <a:latin typeface="Facit" pitchFamily="50" charset="0"/>
              </a:rPr>
              <a:t>Zweite Ebene</a:t>
            </a:r>
          </a:p>
        </p:txBody>
      </p:sp>
    </p:spTree>
    <p:extLst>
      <p:ext uri="{BB962C8B-B14F-4D97-AF65-F5344CB8AC3E}">
        <p14:creationId xmlns:p14="http://schemas.microsoft.com/office/powerpoint/2010/main" val="1552182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6C866AFD-6F2B-4122-9D76-FCCAE488AB98}"/>
              </a:ext>
            </a:extLst>
          </p:cNvPr>
          <p:cNvSpPr txBox="1"/>
          <p:nvPr userDrawn="1"/>
        </p:nvSpPr>
        <p:spPr>
          <a:xfrm>
            <a:off x="2452301" y="1922597"/>
            <a:ext cx="457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de-DE" sz="2000" dirty="0">
                <a:solidFill>
                  <a:srgbClr val="2B8987"/>
                </a:solidFill>
                <a:latin typeface="Facit" pitchFamily="50" charset="0"/>
              </a:rPr>
              <a:t>Bremen:</a:t>
            </a:r>
          </a:p>
          <a:p>
            <a:pPr algn="ctr" defTabSz="914400"/>
            <a:r>
              <a:rPr lang="de-DE" sz="1600" dirty="0">
                <a:solidFill>
                  <a:srgbClr val="EEECE1">
                    <a:lumMod val="25000"/>
                  </a:srgbClr>
                </a:solidFill>
                <a:latin typeface="Facit Offc" panose="02000503030000020004" pitchFamily="2" charset="0"/>
              </a:rPr>
              <a:t>Schwachhauser</a:t>
            </a:r>
            <a:r>
              <a:rPr lang="de-DE" sz="1600" dirty="0">
                <a:solidFill>
                  <a:srgbClr val="EEECE1">
                    <a:lumMod val="25000"/>
                  </a:srgbClr>
                </a:solidFill>
                <a:latin typeface="Facit" pitchFamily="50" charset="0"/>
              </a:rPr>
              <a:t> Heerstraße 25</a:t>
            </a:r>
          </a:p>
          <a:p>
            <a:pPr algn="ctr" defTabSz="914400"/>
            <a:r>
              <a:rPr lang="de-DE" sz="1600" dirty="0">
                <a:solidFill>
                  <a:srgbClr val="EEECE1">
                    <a:lumMod val="25000"/>
                  </a:srgbClr>
                </a:solidFill>
                <a:latin typeface="Facit" pitchFamily="50" charset="0"/>
              </a:rPr>
              <a:t>28211 Bremen</a:t>
            </a:r>
          </a:p>
          <a:p>
            <a:pPr algn="ctr" defTabSz="914400"/>
            <a:endParaRPr lang="de-DE" sz="2000" dirty="0">
              <a:solidFill>
                <a:srgbClr val="2B8987"/>
              </a:solidFill>
              <a:latin typeface="Facit" pitchFamily="50" charset="0"/>
            </a:endParaRPr>
          </a:p>
          <a:p>
            <a:pPr algn="ctr" defTabSz="914400"/>
            <a:r>
              <a:rPr lang="de-DE" sz="2000" dirty="0">
                <a:solidFill>
                  <a:srgbClr val="2B8987"/>
                </a:solidFill>
                <a:latin typeface="Facit" pitchFamily="50" charset="0"/>
              </a:rPr>
              <a:t>München:</a:t>
            </a:r>
          </a:p>
          <a:p>
            <a:pPr algn="ctr" defTabSz="914400"/>
            <a:r>
              <a:rPr lang="de-DE" sz="1600" dirty="0">
                <a:solidFill>
                  <a:srgbClr val="EEECE1">
                    <a:lumMod val="25000"/>
                  </a:srgbClr>
                </a:solidFill>
                <a:latin typeface="Facit" pitchFamily="50" charset="0"/>
              </a:rPr>
              <a:t>Prinzregentenplatz 14</a:t>
            </a:r>
          </a:p>
          <a:p>
            <a:pPr algn="ctr" defTabSz="914400"/>
            <a:r>
              <a:rPr lang="de-DE" sz="1600" dirty="0">
                <a:solidFill>
                  <a:srgbClr val="EEECE1">
                    <a:lumMod val="25000"/>
                  </a:srgbClr>
                </a:solidFill>
                <a:latin typeface="Facit" pitchFamily="50" charset="0"/>
              </a:rPr>
              <a:t>81675 München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52F8453-FCAD-4C6C-9A3E-42B7EE594064}"/>
              </a:ext>
            </a:extLst>
          </p:cNvPr>
          <p:cNvSpPr txBox="1"/>
          <p:nvPr userDrawn="1"/>
        </p:nvSpPr>
        <p:spPr>
          <a:xfrm>
            <a:off x="3397298" y="3984700"/>
            <a:ext cx="2682005" cy="72071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 defTabSz="914400">
              <a:spcBef>
                <a:spcPts val="100"/>
              </a:spcBef>
            </a:pP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Jürgen</a:t>
            </a:r>
            <a:r>
              <a:rPr lang="de-DE" sz="2000" dirty="0">
                <a:solidFill>
                  <a:srgbClr val="277B79"/>
                </a:solidFill>
              </a:rPr>
              <a:t> Evers, Inh.</a:t>
            </a:r>
          </a:p>
          <a:p>
            <a:pPr algn="ctr" defTabSz="914400">
              <a:spcBef>
                <a:spcPts val="100"/>
              </a:spcBef>
            </a:pPr>
            <a:endParaRPr lang="de-DE" sz="2000" dirty="0">
              <a:solidFill>
                <a:srgbClr val="277B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248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99751" y="2537211"/>
            <a:ext cx="6944497" cy="389924"/>
          </a:xfrm>
          <a:ln>
            <a:noFill/>
          </a:ln>
        </p:spPr>
        <p:txBody>
          <a:bodyPr anchor="ctr" anchorCtr="1"/>
          <a:lstStyle>
            <a:lvl1pPr>
              <a:defRPr>
                <a:solidFill>
                  <a:srgbClr val="277B79"/>
                </a:solidFill>
              </a:defRPr>
            </a:lvl1pPr>
          </a:lstStyle>
          <a:p>
            <a:r>
              <a:rPr lang="de-DE" dirty="0"/>
              <a:t>Titel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>
                <a:solidFill>
                  <a:prstClr val="black">
                    <a:lumMod val="85000"/>
                    <a:lumOff val="15000"/>
                  </a:prstClr>
                </a:solidFill>
              </a:rPr>
              <a:t>,den </a:t>
            </a:r>
            <a:fld id="{3AC3F48B-546E-4BC5-B93A-4B532CA443F4}" type="datetime1">
              <a:rPr lang="de-DE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13.05.2022</a:t>
            </a:fld>
            <a:endParaRPr lang="de-DE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>
                <a:solidFill>
                  <a:prstClr val="black">
                    <a:lumMod val="85000"/>
                    <a:lumOff val="15000"/>
                  </a:prstClr>
                </a:solidFill>
              </a:rPr>
              <a:t>Referent: </a:t>
            </a:r>
          </a:p>
        </p:txBody>
      </p:sp>
    </p:spTree>
    <p:extLst>
      <p:ext uri="{BB962C8B-B14F-4D97-AF65-F5344CB8AC3E}">
        <p14:creationId xmlns:p14="http://schemas.microsoft.com/office/powerpoint/2010/main" val="246177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107504" y="1149592"/>
            <a:ext cx="6912768" cy="54006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aseline="0">
                <a:solidFill>
                  <a:srgbClr val="277B79"/>
                </a:solidFill>
              </a:defRPr>
            </a:lvl1pPr>
          </a:lstStyle>
          <a:p>
            <a:pPr algn="l"/>
            <a:r>
              <a:rPr lang="de-DE" sz="2400" dirty="0">
                <a:solidFill>
                  <a:srgbClr val="2B8987"/>
                </a:solidFill>
                <a:latin typeface="Facit Offc Semibold" panose="02000503030000020004" pitchFamily="2" charset="0"/>
              </a:rPr>
              <a:t> </a:t>
            </a:r>
            <a:endParaRPr lang="de-DE" sz="3200" dirty="0">
              <a:solidFill>
                <a:srgbClr val="2B8987"/>
              </a:solidFill>
              <a:latin typeface="Facit Offc Semibold" panose="02000503030000020004" pitchFamily="2" charset="0"/>
            </a:endParaRPr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107505" y="1779662"/>
            <a:ext cx="9000999" cy="324700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</a:lstStyle>
          <a:p>
            <a:pPr lvl="0">
              <a:buFont typeface="Wingdings" panose="05000000000000000000" pitchFamily="2" charset="2"/>
              <a:buChar char="§"/>
            </a:pPr>
            <a:r>
              <a:rPr lang="de-DE" sz="2400">
                <a:solidFill>
                  <a:schemeClr val="tx1">
                    <a:lumMod val="85000"/>
                    <a:lumOff val="15000"/>
                  </a:schemeClr>
                </a:solidFill>
                <a:latin typeface="Facit" pitchFamily="50" charset="0"/>
              </a:rPr>
              <a:t>Textmasterformat bearbeiten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400">
                <a:solidFill>
                  <a:schemeClr val="tx1">
                    <a:lumMod val="85000"/>
                    <a:lumOff val="15000"/>
                  </a:schemeClr>
                </a:solidFill>
                <a:latin typeface="Facit" pitchFamily="50" charset="0"/>
              </a:rPr>
              <a:t>Zweite Ebene</a:t>
            </a:r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76456" y="4731990"/>
            <a:ext cx="400371" cy="273844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defTabSz="914400"/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 defTabSz="914400"/>
              <a:t>‹Nr.›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35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/>
          <p:cNvSpPr txBox="1"/>
          <p:nvPr userDrawn="1"/>
        </p:nvSpPr>
        <p:spPr>
          <a:xfrm>
            <a:off x="2286000" y="1818033"/>
            <a:ext cx="4572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de-DE" sz="2000" dirty="0">
                <a:solidFill>
                  <a:srgbClr val="2B8987"/>
                </a:solidFill>
                <a:latin typeface="Facit" pitchFamily="50" charset="0"/>
              </a:rPr>
              <a:t>Bremen:</a:t>
            </a:r>
          </a:p>
          <a:p>
            <a:pPr algn="ctr" defTabSz="914400"/>
            <a:r>
              <a:rPr lang="de-DE" sz="1600" dirty="0">
                <a:solidFill>
                  <a:srgbClr val="EEECE1">
                    <a:lumMod val="25000"/>
                  </a:srgbClr>
                </a:solidFill>
                <a:latin typeface="Facit Offc" panose="02000503030000020004" pitchFamily="2" charset="0"/>
              </a:rPr>
              <a:t>Schwachhauser</a:t>
            </a:r>
            <a:r>
              <a:rPr lang="de-DE" sz="1600" dirty="0">
                <a:solidFill>
                  <a:srgbClr val="EEECE1">
                    <a:lumMod val="25000"/>
                  </a:srgbClr>
                </a:solidFill>
                <a:latin typeface="Facit" pitchFamily="50" charset="0"/>
              </a:rPr>
              <a:t> Heerstraße 25</a:t>
            </a:r>
          </a:p>
          <a:p>
            <a:pPr algn="ctr" defTabSz="914400"/>
            <a:r>
              <a:rPr lang="de-DE" sz="1600" dirty="0">
                <a:solidFill>
                  <a:srgbClr val="EEECE1">
                    <a:lumMod val="25000"/>
                  </a:srgbClr>
                </a:solidFill>
                <a:latin typeface="Facit" pitchFamily="50" charset="0"/>
              </a:rPr>
              <a:t>28211 Bremen</a:t>
            </a:r>
          </a:p>
          <a:p>
            <a:pPr algn="ctr" defTabSz="914400"/>
            <a:endParaRPr lang="de-DE" sz="2000" dirty="0">
              <a:solidFill>
                <a:srgbClr val="2B8987"/>
              </a:solidFill>
              <a:latin typeface="Facit" pitchFamily="50" charset="0"/>
            </a:endParaRPr>
          </a:p>
          <a:p>
            <a:pPr algn="ctr" defTabSz="914400"/>
            <a:r>
              <a:rPr lang="de-DE" sz="2000" dirty="0">
                <a:solidFill>
                  <a:srgbClr val="2B8987"/>
                </a:solidFill>
                <a:latin typeface="Facit" pitchFamily="50" charset="0"/>
              </a:rPr>
              <a:t>München:</a:t>
            </a:r>
          </a:p>
          <a:p>
            <a:pPr algn="ctr" defTabSz="914400"/>
            <a:r>
              <a:rPr lang="de-DE" sz="1600" dirty="0">
                <a:solidFill>
                  <a:srgbClr val="EEECE1">
                    <a:lumMod val="25000"/>
                  </a:srgbClr>
                </a:solidFill>
                <a:latin typeface="Facit" pitchFamily="50" charset="0"/>
              </a:rPr>
              <a:t>Prinzregentenplatz 14</a:t>
            </a:r>
          </a:p>
          <a:p>
            <a:pPr algn="ctr" defTabSz="914400"/>
            <a:r>
              <a:rPr lang="de-DE" sz="1600" dirty="0">
                <a:solidFill>
                  <a:srgbClr val="EEECE1">
                    <a:lumMod val="25000"/>
                  </a:srgbClr>
                </a:solidFill>
                <a:latin typeface="Facit" pitchFamily="50" charset="0"/>
              </a:rPr>
              <a:t>81675 München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168128" y="4731990"/>
            <a:ext cx="1908699" cy="273844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defTabSz="914400"/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 defTabSz="914400"/>
              <a:t>‹Nr.›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2" name="Textfeld 1"/>
          <p:cNvSpPr txBox="1"/>
          <p:nvPr userDrawn="1"/>
        </p:nvSpPr>
        <p:spPr>
          <a:xfrm>
            <a:off x="2358008" y="4492697"/>
            <a:ext cx="4427984" cy="65915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algn="ctr" defTabSz="914400">
              <a:spcBef>
                <a:spcPts val="100"/>
              </a:spcBef>
            </a:pPr>
            <a:r>
              <a:rPr lang="de-DE" sz="1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Jürgen</a:t>
            </a:r>
            <a:r>
              <a:rPr lang="de-DE" sz="1600" dirty="0">
                <a:solidFill>
                  <a:srgbClr val="277B79"/>
                </a:solidFill>
              </a:rPr>
              <a:t> Evers, Inh.</a:t>
            </a:r>
          </a:p>
          <a:p>
            <a:pPr algn="ctr" defTabSz="914400">
              <a:spcBef>
                <a:spcPts val="100"/>
              </a:spcBef>
            </a:pPr>
            <a:endParaRPr lang="de-DE" sz="2000" dirty="0">
              <a:solidFill>
                <a:srgbClr val="277B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41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9EFFA93-C2D8-49F0-BA9D-94D5C00D2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9751" y="2537211"/>
            <a:ext cx="6944497" cy="389924"/>
          </a:xfrm>
          <a:prstGeom prst="rect">
            <a:avLst/>
          </a:prstGeom>
          <a:noFill/>
          <a:ln>
            <a:solidFill>
              <a:srgbClr val="005D5D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B5A21DEE-CDC8-4755-862A-7DB0795A1A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91880" y="422793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Facit" pitchFamily="50" charset="0"/>
              </a:defRPr>
            </a:lvl1pPr>
          </a:lstStyle>
          <a:p>
            <a:pPr defTabSz="914400"/>
            <a:r>
              <a:rPr lang="de-DE" dirty="0">
                <a:solidFill>
                  <a:prstClr val="black">
                    <a:lumMod val="85000"/>
                    <a:lumOff val="15000"/>
                  </a:prstClr>
                </a:solidFill>
              </a:rPr>
              <a:t>,den </a:t>
            </a:r>
            <a:fld id="{F917570F-7FF8-498B-B264-4ED696485E4F}" type="datetime1">
              <a:rPr lang="de-DE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 defTabSz="914400"/>
              <a:t>13.05.2022</a:t>
            </a:fld>
            <a:endParaRPr lang="de-DE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44056219-F88C-4759-8B2D-AE60A88DF0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1680" y="4731990"/>
            <a:ext cx="569627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Facit" pitchFamily="50" charset="0"/>
              </a:defRPr>
            </a:lvl1pPr>
          </a:lstStyle>
          <a:p>
            <a:pPr defTabSz="914400"/>
            <a:r>
              <a:rPr lang="de-DE" dirty="0">
                <a:solidFill>
                  <a:prstClr val="black">
                    <a:lumMod val="85000"/>
                    <a:lumOff val="15000"/>
                  </a:prstClr>
                </a:solidFill>
              </a:rPr>
              <a:t>Referent: </a:t>
            </a:r>
          </a:p>
        </p:txBody>
      </p:sp>
    </p:spTree>
    <p:extLst>
      <p:ext uri="{BB962C8B-B14F-4D97-AF65-F5344CB8AC3E}">
        <p14:creationId xmlns:p14="http://schemas.microsoft.com/office/powerpoint/2010/main" val="298243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evers-ok.de/dokument/1852680#LS 6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k-vertriebsrecht.de/dokument/2063542" TargetMode="External"/><Relationship Id="rId2" Type="http://schemas.openxmlformats.org/officeDocument/2006/relationships/hyperlink" Target="https://evers-ok.de/dokument/1899477#LS 9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vers-ok.de/dokument/1852680#Anm 12.1" TargetMode="External"/><Relationship Id="rId5" Type="http://schemas.openxmlformats.org/officeDocument/2006/relationships/hyperlink" Target="https://evers-ok.de/dokument/2064049#Anm 36.2.3" TargetMode="External"/><Relationship Id="rId4" Type="http://schemas.openxmlformats.org/officeDocument/2006/relationships/hyperlink" Target="https://evers-ok.de/dokument/1874226#Anm 7.2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vers-ok.de/dokument/1802157#LS 1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evers-ok.de/dokument/2010878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evers-ok.de/dokument/1844311#LS 3" TargetMode="External"/><Relationship Id="rId3" Type="http://schemas.openxmlformats.org/officeDocument/2006/relationships/hyperlink" Target="https://evers-ok.de/dokument/1869106#LS 12" TargetMode="External"/><Relationship Id="rId7" Type="http://schemas.openxmlformats.org/officeDocument/2006/relationships/hyperlink" Target="https://evers-ok.de/dokument/2033091#LS 3" TargetMode="External"/><Relationship Id="rId2" Type="http://schemas.openxmlformats.org/officeDocument/2006/relationships/hyperlink" Target="https://ok-vertriebsrecht.de/dokument/1844311#LS%205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vers-ok.de/dokument/2033091#LS 2" TargetMode="External"/><Relationship Id="rId5" Type="http://schemas.openxmlformats.org/officeDocument/2006/relationships/hyperlink" Target="https://ok-vertriebsrecht.de/dokument/1889613" TargetMode="External"/><Relationship Id="rId10" Type="http://schemas.openxmlformats.org/officeDocument/2006/relationships/hyperlink" Target="https://evers-ok.de/dokument/1906821#LS 6" TargetMode="External"/><Relationship Id="rId4" Type="http://schemas.openxmlformats.org/officeDocument/2006/relationships/hyperlink" Target="https://evers-ok.de/dokument/1869106#LS 13" TargetMode="External"/><Relationship Id="rId9" Type="http://schemas.openxmlformats.org/officeDocument/2006/relationships/hyperlink" Target="https://evers-ok.de/dokument/2007405#LS 3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vers-ok.de/dokument/1899477#LS 9" TargetMode="External"/><Relationship Id="rId2" Type="http://schemas.openxmlformats.org/officeDocument/2006/relationships/hyperlink" Target="https://evers-ok.de/dokument/1844311#LS 3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vers-ok.de/dokument/2037267#LS 6" TargetMode="External"/><Relationship Id="rId7" Type="http://schemas.openxmlformats.org/officeDocument/2006/relationships/hyperlink" Target="https://evers-ok.de/dokument/1870366#LS 15" TargetMode="External"/><Relationship Id="rId2" Type="http://schemas.openxmlformats.org/officeDocument/2006/relationships/hyperlink" Target="https://evers-ok.de/dokument/2037267#LS 1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vers-ok.de/dokument/1880803#LS 7" TargetMode="External"/><Relationship Id="rId5" Type="http://schemas.openxmlformats.org/officeDocument/2006/relationships/hyperlink" Target="https://evers-ok.de/dokument/2010121#LS 19" TargetMode="External"/><Relationship Id="rId4" Type="http://schemas.openxmlformats.org/officeDocument/2006/relationships/hyperlink" Target="https://evers-ok.de/dokument/1793473#LS 1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evers-ok.de/dokument/1793473#Anm%203.4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vers-ok.de/dokument/1819155#LS 2" TargetMode="External"/><Relationship Id="rId7" Type="http://schemas.openxmlformats.org/officeDocument/2006/relationships/hyperlink" Target="https://evers-ok.de/dokument/1839543#LS 3" TargetMode="External"/><Relationship Id="rId2" Type="http://schemas.openxmlformats.org/officeDocument/2006/relationships/hyperlink" Target="https://evers-ok.de/dokument/1858644#LS 3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vers-ok.de/dokument/2049397#LS 69" TargetMode="External"/><Relationship Id="rId5" Type="http://schemas.openxmlformats.org/officeDocument/2006/relationships/hyperlink" Target="https://evers-ok.de/dokument/2049397#LS 68" TargetMode="External"/><Relationship Id="rId4" Type="http://schemas.openxmlformats.org/officeDocument/2006/relationships/hyperlink" Target="https://evers-ok.de/dokument/2049397#LS 59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vers-ok.de/dokument/2034194#LS 3" TargetMode="External"/><Relationship Id="rId2" Type="http://schemas.openxmlformats.org/officeDocument/2006/relationships/hyperlink" Target="https://evers-ok.de/dokument/2034194#LS 2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evers-ok.de/dokument/1819155#Anm%202.5" TargetMode="External"/><Relationship Id="rId4" Type="http://schemas.openxmlformats.org/officeDocument/2006/relationships/hyperlink" Target="https://evers-ok.de/dokument/1819155#Anm%202.2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evers-ok.de/dokument/1835554#LS 1" TargetMode="Externa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evers-ok.de/dokument/1860464#LS 2" TargetMode="Externa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evers-ok.de/dokument/1860464#LS 2" TargetMode="Externa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evers-ok.de/dokument/1904624" TargetMode="Externa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vers-ok.de/dokument/1822106#LS 6" TargetMode="External"/><Relationship Id="rId2" Type="http://schemas.openxmlformats.org/officeDocument/2006/relationships/hyperlink" Target="https://evers-ok.de/dokument/1904624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evers-ok.de/dokument/1822106#LS 7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evers-ok.de/dokument/2064049#LS 1" TargetMode="External"/><Relationship Id="rId2" Type="http://schemas.openxmlformats.org/officeDocument/2006/relationships/hyperlink" Target="https://evers-ok.de/dokument/2039053#LS 21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evers-ok.de/dokument/2064049#LS 40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evers-ok.de/dokument/1822106#LS 7" TargetMode="External"/><Relationship Id="rId2" Type="http://schemas.openxmlformats.org/officeDocument/2006/relationships/hyperlink" Target="https://evers-ok.de/dokument/1830680#LS 8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evers-ok.de/dokument/1801000#LS 3" TargetMode="External"/><Relationship Id="rId4" Type="http://schemas.openxmlformats.org/officeDocument/2006/relationships/hyperlink" Target="https://evers-ok.de/dokument/1901921#LS 3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evers-ok.de/dokument/1899230#LS 1" TargetMode="External"/><Relationship Id="rId2" Type="http://schemas.openxmlformats.org/officeDocument/2006/relationships/hyperlink" Target="https://evers-ok.de/dokument/2064049#LS 52" TargetMode="Externa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evers-ok.de/dokument/1809327#Anm%2021.2.4" TargetMode="External"/><Relationship Id="rId2" Type="http://schemas.openxmlformats.org/officeDocument/2006/relationships/hyperlink" Target="https://evers-ok.de/dokument/1809327#Anm%2021.2.2" TargetMode="Externa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evers-ok.de/dokument/1809327#LS 21" TargetMode="External"/><Relationship Id="rId2" Type="http://schemas.openxmlformats.org/officeDocument/2006/relationships/hyperlink" Target="https://evers-ok.de/dokument/1859606#LS 8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evers-ok.de/dokument/1899230#LS 1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evers-ok.de/dokument/1809327#Anm%2021.2.5" TargetMode="Externa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evers-ok.de/dokument/2028390#LS 5" TargetMode="External"/><Relationship Id="rId2" Type="http://schemas.openxmlformats.org/officeDocument/2006/relationships/hyperlink" Target="https://evers-ok.de/dokument/2063919#LS 12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evers-ok.de/dokument/2049397#LS 59" TargetMode="External"/><Relationship Id="rId4" Type="http://schemas.openxmlformats.org/officeDocument/2006/relationships/hyperlink" Target="https://evers-ok.de/dokument/2049397#LS 39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evers-ok.de/dokument/2028390#Anm%205.1" TargetMode="Externa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s://evers-ok.de/dokument/1807224#LS 3" TargetMode="External"/><Relationship Id="rId13" Type="http://schemas.openxmlformats.org/officeDocument/2006/relationships/hyperlink" Target="https://evers-ok.de/dokument/1816516#LS" TargetMode="External"/><Relationship Id="rId3" Type="http://schemas.openxmlformats.org/officeDocument/2006/relationships/hyperlink" Target="https://evers-ok.de/dokument/1878541#LS 1" TargetMode="External"/><Relationship Id="rId7" Type="http://schemas.openxmlformats.org/officeDocument/2006/relationships/hyperlink" Target="https://evers-ok.de/dokument/1876943#LS 3" TargetMode="External"/><Relationship Id="rId12" Type="http://schemas.openxmlformats.org/officeDocument/2006/relationships/hyperlink" Target="https://evers-ok.de/dokument/1813149#LS 2" TargetMode="External"/><Relationship Id="rId2" Type="http://schemas.openxmlformats.org/officeDocument/2006/relationships/hyperlink" Target="https://evers-ok.de/dokument/1814488#LS 9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vers-ok.de/dokument/1812512#LS 1" TargetMode="External"/><Relationship Id="rId11" Type="http://schemas.openxmlformats.org/officeDocument/2006/relationships/hyperlink" Target="https://evers-ok.de/dokument/1841038" TargetMode="External"/><Relationship Id="rId5" Type="http://schemas.openxmlformats.org/officeDocument/2006/relationships/hyperlink" Target="https://evers-ok.de/dokument/1883610#LS 1" TargetMode="External"/><Relationship Id="rId10" Type="http://schemas.openxmlformats.org/officeDocument/2006/relationships/hyperlink" Target="https://evers-ok.de/dokument/1829773#LS 11" TargetMode="External"/><Relationship Id="rId4" Type="http://schemas.openxmlformats.org/officeDocument/2006/relationships/hyperlink" Target="https://evers-ok.de/dokument/1878541#LS 10" TargetMode="External"/><Relationship Id="rId9" Type="http://schemas.openxmlformats.org/officeDocument/2006/relationships/hyperlink" Target="https://evers-ok.de/dokument/1829773#LS 10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evers-ok.de/dokument/2013025#LS 15" TargetMode="External"/><Relationship Id="rId2" Type="http://schemas.openxmlformats.org/officeDocument/2006/relationships/hyperlink" Target="https://evers-ok.de/dokument/2013025#LS 14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evers-ok.de/dokument/1811914#LS 12" TargetMode="External"/><Relationship Id="rId2" Type="http://schemas.openxmlformats.org/officeDocument/2006/relationships/hyperlink" Target="https://evers-ok.de/dokument/1887820#LS 3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evers-ok.de/dokument/1792056#LS 17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evers-ok.de/dokument/1887820#LS 3" TargetMode="External"/><Relationship Id="rId7" Type="http://schemas.openxmlformats.org/officeDocument/2006/relationships/hyperlink" Target="https://evers-ok.de/dokument/1880478#LS 7" TargetMode="External"/><Relationship Id="rId2" Type="http://schemas.openxmlformats.org/officeDocument/2006/relationships/hyperlink" Target="https://evers-ok.de/dokument/1806405#LS 6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vers-ok.de/dokument/1901609#LS 7" TargetMode="External"/><Relationship Id="rId5" Type="http://schemas.openxmlformats.org/officeDocument/2006/relationships/hyperlink" Target="https://evers-ok.de/dokument/1792056#LS 17" TargetMode="External"/><Relationship Id="rId4" Type="http://schemas.openxmlformats.org/officeDocument/2006/relationships/hyperlink" Target="https://evers-ok.de/dokument/1811914#LS 12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vers-ok.de/dokument/1867652#LS 10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vers-ok.de/dokument/1830680#LS 8" TargetMode="External"/><Relationship Id="rId2" Type="http://schemas.openxmlformats.org/officeDocument/2006/relationships/hyperlink" Target="https://evers-ok.de/dokument/1808197#LS 2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esetze-im-internet.de/hgb/__87c.html" TargetMode="External"/><Relationship Id="rId13" Type="http://schemas.openxmlformats.org/officeDocument/2006/relationships/hyperlink" Target="https://www.gesetze-im-internet.de/hgb/__92.html" TargetMode="External"/><Relationship Id="rId3" Type="http://schemas.openxmlformats.org/officeDocument/2006/relationships/hyperlink" Target="https://www.gesetze-im-internet.de/hgb/__86.html" TargetMode="External"/><Relationship Id="rId7" Type="http://schemas.openxmlformats.org/officeDocument/2006/relationships/hyperlink" Target="https://www.gesetze-im-internet.de/hgb/__87a.html" TargetMode="External"/><Relationship Id="rId12" Type="http://schemas.openxmlformats.org/officeDocument/2006/relationships/hyperlink" Target="https://www.gesetze-im-internet.de/hgb/__91a.html" TargetMode="External"/><Relationship Id="rId2" Type="http://schemas.openxmlformats.org/officeDocument/2006/relationships/hyperlink" Target="https://www.gesetze-im-internet.de/hgb/__84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gesetze-im-internet.de/hgb/__87.html" TargetMode="External"/><Relationship Id="rId11" Type="http://schemas.openxmlformats.org/officeDocument/2006/relationships/hyperlink" Target="https://www.gesetze-im-internet.de/hgb/__91.html" TargetMode="External"/><Relationship Id="rId5" Type="http://schemas.openxmlformats.org/officeDocument/2006/relationships/hyperlink" Target="https://www.gesetze-im-internet.de/hgb/__86b.html" TargetMode="External"/><Relationship Id="rId15" Type="http://schemas.openxmlformats.org/officeDocument/2006/relationships/hyperlink" Target="https://eur-lex.europa.eu/legal-content/de/TXT/?uri=CELEX:31986L0653" TargetMode="External"/><Relationship Id="rId10" Type="http://schemas.openxmlformats.org/officeDocument/2006/relationships/hyperlink" Target="https://www.gesetze-im-internet.de/hgb/__90a.html" TargetMode="External"/><Relationship Id="rId4" Type="http://schemas.openxmlformats.org/officeDocument/2006/relationships/hyperlink" Target="https://www.gesetze-im-internet.de/hgb/__86a.html" TargetMode="External"/><Relationship Id="rId9" Type="http://schemas.openxmlformats.org/officeDocument/2006/relationships/hyperlink" Target="https://www.gesetze-im-internet.de/hgb/__89b.html" TargetMode="External"/><Relationship Id="rId14" Type="http://schemas.openxmlformats.org/officeDocument/2006/relationships/hyperlink" Target="https://www.gesetze-im-internet.de/hgb/__92a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1973179"/>
            <a:ext cx="8989996" cy="2300438"/>
          </a:xfrm>
        </p:spPr>
        <p:txBody>
          <a:bodyPr/>
          <a:lstStyle/>
          <a:p>
            <a:pPr algn="ctr"/>
            <a:r>
              <a:rPr lang="de-DE" sz="2400" b="1" dirty="0">
                <a:solidFill>
                  <a:srgbClr val="005D5D"/>
                </a:solidFill>
              </a:rPr>
              <a:t>Der Begriff des Geschäfts</a:t>
            </a:r>
            <a:br>
              <a:rPr lang="de-DE" sz="2400" b="1" dirty="0">
                <a:solidFill>
                  <a:srgbClr val="005D5D"/>
                </a:solidFill>
              </a:rPr>
            </a:br>
            <a:r>
              <a:rPr lang="de-DE" sz="2400" b="1" dirty="0">
                <a:solidFill>
                  <a:srgbClr val="005D5D"/>
                </a:solidFill>
              </a:rPr>
              <a:t>und seine Bedeutung für das  </a:t>
            </a:r>
            <a:br>
              <a:rPr lang="de-DE" sz="2400" b="1" dirty="0">
                <a:solidFill>
                  <a:srgbClr val="005D5D"/>
                </a:solidFill>
              </a:rPr>
            </a:br>
            <a:r>
              <a:rPr lang="de-DE" sz="2400" b="1" dirty="0">
                <a:solidFill>
                  <a:srgbClr val="005D5D"/>
                </a:solidFill>
              </a:rPr>
              <a:t>Handelsvertreterrecht</a:t>
            </a:r>
            <a:br>
              <a:rPr lang="de-DE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-30481" y="4922520"/>
            <a:ext cx="5666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>
                <a:solidFill>
                  <a:srgbClr val="277B79"/>
                </a:solidFill>
              </a:rPr>
              <a:t>Referent: </a:t>
            </a:r>
            <a:r>
              <a:rPr lang="de-DE" sz="105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Jürgen Evers, RA für Vertriebsrecht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2595150" y="3665712"/>
            <a:ext cx="37995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Deutsche Gesellschaft für VertR, 12. Symposium</a:t>
            </a:r>
          </a:p>
          <a:p>
            <a:pPr algn="ctr"/>
            <a:r>
              <a:rPr lang="de-DE" sz="1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Leipzig,  den 29. April 2022</a:t>
            </a:r>
          </a:p>
        </p:txBody>
      </p:sp>
    </p:spTree>
    <p:extLst>
      <p:ext uri="{BB962C8B-B14F-4D97-AF65-F5344CB8AC3E}">
        <p14:creationId xmlns:p14="http://schemas.microsoft.com/office/powerpoint/2010/main" val="2339201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/>
              <a:t>Einleitung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Wie ist der Begriff des Geschäfts zu definieren?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Geschäft = </a:t>
            </a:r>
          </a:p>
          <a:p>
            <a:pPr marL="457200" lvl="1" indent="0">
              <a:buNone/>
            </a:pPr>
            <a:r>
              <a:rPr lang="de-DE" dirty="0"/>
              <a:t>Rechtsverhältnis, das Dritten gegenüber dem U bindend </a:t>
            </a:r>
          </a:p>
          <a:p>
            <a:pPr marL="457200" lvl="1" indent="0">
              <a:buNone/>
            </a:pPr>
            <a:r>
              <a:rPr lang="de-DE" dirty="0"/>
              <a:t>zu der Leistung verpflichtet, </a:t>
            </a:r>
          </a:p>
          <a:p>
            <a:pPr marL="457200" lvl="1" indent="0">
              <a:buNone/>
            </a:pPr>
            <a:r>
              <a:rPr lang="de-DE" dirty="0"/>
              <a:t>aus der sich Provision nach HVV berechnet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10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156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BC406439-FEE9-4B59-A6FD-1AC03E7B0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1803400"/>
            <a:ext cx="8115300" cy="1454150"/>
          </a:xfrm>
          <a:solidFill>
            <a:srgbClr val="005D5D">
              <a:alpha val="43000"/>
            </a:srgbClr>
          </a:solidFill>
        </p:spPr>
        <p:txBody>
          <a:bodyPr>
            <a:normAutofit/>
          </a:bodyPr>
          <a:lstStyle/>
          <a:p>
            <a:pPr algn="ctr"/>
            <a:r>
              <a:rPr lang="de-DE" sz="3600" dirty="0" err="1">
                <a:solidFill>
                  <a:schemeClr val="bg1"/>
                </a:solidFill>
              </a:rPr>
              <a:t>Verprobung</a:t>
            </a:r>
            <a:endParaRPr lang="de-DE" sz="3600" dirty="0">
              <a:solidFill>
                <a:schemeClr val="bg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8742363" y="4732338"/>
            <a:ext cx="401637" cy="273050"/>
          </a:xfrm>
          <a:prstGeom prst="rect">
            <a:avLst/>
          </a:prstGeom>
        </p:spPr>
        <p:txBody>
          <a:bodyPr/>
          <a:lstStyle/>
          <a:p>
            <a:pPr defTabSz="914400"/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 defTabSz="914400"/>
              <a:t>11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020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/>
              <a:t>1. Belieferungsoption (Abgrenzung §§ 87 I / 87 III HGB): </a:t>
            </a:r>
          </a:p>
          <a:p>
            <a:pPr marL="457200" lvl="1" indent="0">
              <a:buNone/>
            </a:pPr>
            <a:r>
              <a:rPr lang="de-DE" dirty="0"/>
              <a:t>Kaufvertrag über Lieferung von 124 Sitzbänken mit Option für 2. und 3. Bauabschnitt jeweils weitere Bestuhlungslieferungen zu fest vereinbarten Konditionen verlangen zu können; Kaufvertrag war vor Ende des HVV geschlossen, Optionen wurden ein und drei Jahre später ausgeübt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§ 87 I HGB (+) OLG Düsseldorf, 14.03.1997 - 16 U 82/96 - </a:t>
            </a:r>
            <a:r>
              <a:rPr lang="de-DE" u="sng" dirty="0">
                <a:hlinkClick r:id="rId2"/>
              </a:rPr>
              <a:t>EversOK LS 6</a:t>
            </a:r>
            <a:r>
              <a:rPr lang="de-DE" dirty="0"/>
              <a:t> – Bestuhlung –: für Geschäft ausreichend, dass Optionsrecht des Kunden vertraglich begründet ist, Lieferung zu verlangen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§ 87 I HGB (-) Optionsrecht des Dritten verschafft U kein unwiderrufliches Recht auf Leistung des Dritten, aus der sich Provision nach HVV berechnet, da Pflicht zur Leistung von Ausübung der Option abhängig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12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19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/>
              <a:t>1. Belieferungsoption ausreichend?</a:t>
            </a:r>
          </a:p>
          <a:p>
            <a:pPr marL="457200" lvl="1" indent="0">
              <a:buNone/>
            </a:pPr>
            <a:r>
              <a:rPr lang="de-DE" dirty="0"/>
              <a:t>Ist Kunde nicht zur Leistung verpflichtet, liegt kein Geschäft vor (</a:t>
            </a:r>
            <a:r>
              <a:rPr lang="de-DE" dirty="0">
                <a:solidFill>
                  <a:srgbClr val="000000"/>
                </a:solidFill>
              </a:rPr>
              <a:t>RG, 12.01.1912 - III 156/11 - </a:t>
            </a:r>
            <a:r>
              <a:rPr lang="de-DE" dirty="0">
                <a:hlinkClick r:id="rId2"/>
              </a:rPr>
              <a:t>EversOK LS 9 m.w.N.</a:t>
            </a:r>
            <a:r>
              <a:rPr lang="de-DE" dirty="0"/>
              <a:t> zu § 88 HGB 1897; OLG Frankfurt/Main, 22.01.2019 - 5 U 135/17 - </a:t>
            </a:r>
            <a:r>
              <a:rPr lang="de-DE" dirty="0">
                <a:hlinkClick r:id="rId3"/>
              </a:rPr>
              <a:t>EversOK LS 33</a:t>
            </a:r>
            <a:r>
              <a:rPr lang="de-DE" dirty="0"/>
              <a:t> zu § 87 HGB)</a:t>
            </a:r>
          </a:p>
          <a:p>
            <a:pPr marL="457200" lvl="1" indent="0">
              <a:buNone/>
            </a:pPr>
            <a:r>
              <a:rPr lang="de-DE" dirty="0"/>
              <a:t>HV hat nicht alles Erforderliche zum Erwerb des Provisionsanspruchs getan, solange Kunde nicht zur Leistung verpflichtet ist (</a:t>
            </a:r>
            <a:r>
              <a:rPr lang="de-DE" dirty="0">
                <a:hlinkClick r:id="rId4"/>
              </a:rPr>
              <a:t>EversOK</a:t>
            </a:r>
            <a:r>
              <a:rPr lang="de-DE" dirty="0"/>
              <a:t>, Anm. 7.2 zu OLG Frankfurt/Main, 18.12.1984 - 8 U 74/84 -; </a:t>
            </a:r>
            <a:r>
              <a:rPr lang="de-DE" dirty="0">
                <a:hlinkClick r:id="rId5"/>
              </a:rPr>
              <a:t>EversOK</a:t>
            </a:r>
            <a:r>
              <a:rPr lang="de-DE" dirty="0"/>
              <a:t>, Anm. 36.2.3 zu </a:t>
            </a:r>
            <a:r>
              <a:rPr lang="de-DE" dirty="0">
                <a:solidFill>
                  <a:srgbClr val="000000"/>
                </a:solidFill>
              </a:rPr>
              <a:t>BGH, 08.07.2021 - I ZR 248/19 – Netfonds –</a:t>
            </a:r>
            <a:r>
              <a:rPr lang="de-DE" dirty="0"/>
              <a:t>)</a:t>
            </a:r>
          </a:p>
          <a:p>
            <a:pPr marL="457200" lvl="1" indent="0">
              <a:buNone/>
            </a:pPr>
            <a:r>
              <a:rPr lang="de-DE" dirty="0"/>
              <a:t>Nachfolger schuldete Akquisition nicht nach § 86 I1, 1. HS HGB, wenn Geschäft vorläge; bejahte man Bemühungspflicht, kollidierte Überhangprovision mit Provision des Nachfolgers, Kollisionsregel des § 87 III2 HGB zeigt, wie gesetzesfremd das ist (</a:t>
            </a:r>
            <a:r>
              <a:rPr lang="de-DE" dirty="0">
                <a:hlinkClick r:id="rId6"/>
              </a:rPr>
              <a:t>EversOK</a:t>
            </a:r>
            <a:r>
              <a:rPr lang="de-DE" dirty="0">
                <a:solidFill>
                  <a:srgbClr val="000000"/>
                </a:solidFill>
              </a:rPr>
              <a:t>, Anm. 12.1 zu OLG Düsseldorf, 14.03.1997 - 16 U 82/96 - </a:t>
            </a:r>
            <a:r>
              <a:rPr lang="de-DE" dirty="0"/>
              <a:t>)</a:t>
            </a:r>
          </a:p>
          <a:p>
            <a:pPr marL="457200" lvl="1" indent="0">
              <a:buNone/>
            </a:pPr>
            <a:r>
              <a:rPr lang="de-DE" dirty="0"/>
              <a:t>Lässt man Optionsrecht des Kunden ausreichen, wird HV für Hoffnung und Chance vergütet, Provision und AA vergüteten den gleichen Erfolg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13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3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Für den U „freibleibende“ Abschlüsse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(-), wenn HV angewiesen ist, nur "freibleibend" abzuschließen, Provisionspflicht für U entsteht erst mit Ausführung des Kundenauftrags (OLG Hamburg, 10.11.1922 - V. - </a:t>
            </a:r>
            <a:r>
              <a:rPr lang="de-DE" u="sng" dirty="0">
                <a:hlinkClick r:id="rId2"/>
              </a:rPr>
              <a:t>EversOK LS 1</a:t>
            </a:r>
            <a:r>
              <a:rPr lang="de-DE" dirty="0"/>
              <a:t> zu § 88 I HGB 1897) 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(-) Auch wenn Antrag des Dritten diesen bindet (§ 147 BGB), erlangt U Recht auf Leistung gegen Dritten erst, wenn er Auftrag bestätigt oder ausführt; Gesetz erkennt nur ausnahmsweise Provisionsanspruch an (§ 87 III1 Nr. 2 HGB)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14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81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Belieferungsvertrag (BGH, 22.01.2015 - VII ZR 87/14 - </a:t>
            </a:r>
            <a:r>
              <a:rPr lang="de-DE" u="sng" dirty="0">
                <a:hlinkClick r:id="rId2"/>
              </a:rPr>
              <a:t>EversOK</a:t>
            </a:r>
            <a:r>
              <a:rPr lang="de-DE" dirty="0"/>
              <a:t> – Kfz-Zulieferer –)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Provisionsabrede soll entscheiden, ob Serienbestellung oder Einzelabruf „Geschäft“ darstellt</a:t>
            </a:r>
          </a:p>
          <a:p>
            <a:pPr marL="457200" lvl="1" indent="0">
              <a:buNone/>
            </a:pPr>
            <a:r>
              <a:rPr lang="de-DE" dirty="0"/>
              <a:t>Entscheidend ist, ob Kunde nach HVV mit Serienbestellung oder Einzelabruf den für Provisionsanspruch maßgeblichen Umsatz generiert</a:t>
            </a:r>
          </a:p>
          <a:p>
            <a:pPr marL="457200" lvl="1" indent="0">
              <a:buNone/>
            </a:pPr>
            <a:r>
              <a:rPr lang="de-DE" dirty="0"/>
              <a:t>Abgrenzung Rahmen- oder Bezugsvertrag unerheblich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15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404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Belieferungsvertrag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HVV bestimmt nur, aus welcher Leistung sich Provision errechnet</a:t>
            </a:r>
          </a:p>
          <a:p>
            <a:pPr marL="457200" lvl="1" indent="0">
              <a:buNone/>
            </a:pPr>
            <a:r>
              <a:rPr lang="de-DE" dirty="0"/>
              <a:t>Mit § 87 I1 HGB gibt Gesetz vor, was Geschäft ist, nicht Parteivereinbarung</a:t>
            </a:r>
          </a:p>
          <a:p>
            <a:pPr marL="457200" lvl="1" indent="0">
              <a:buNone/>
            </a:pPr>
            <a:r>
              <a:rPr lang="de-DE" dirty="0" err="1"/>
              <a:t>Sukzessivlieferungsvertrag</a:t>
            </a:r>
            <a:r>
              <a:rPr lang="de-DE" dirty="0"/>
              <a:t> verpflichtet Dritten zur Leistung (BGH, 18.11.1957 - II ZR 33/56 - </a:t>
            </a:r>
            <a:r>
              <a:rPr lang="de-DE" dirty="0">
                <a:hlinkClick r:id="rId2"/>
              </a:rPr>
              <a:t>LS 5 m.w.N.</a:t>
            </a:r>
            <a:r>
              <a:rPr lang="de-DE" dirty="0"/>
              <a:t> - </a:t>
            </a:r>
            <a:r>
              <a:rPr lang="de-DE" dirty="0" err="1"/>
              <a:t>Wofatit</a:t>
            </a:r>
            <a:r>
              <a:rPr lang="de-DE" dirty="0"/>
              <a:t> -; 09.04.1956 - II ZR 70/55 - </a:t>
            </a:r>
            <a:r>
              <a:rPr lang="de-DE" dirty="0">
                <a:hlinkClick r:id="rId3"/>
              </a:rPr>
              <a:t>EversOK LS 12 m.w.N.</a:t>
            </a:r>
            <a:r>
              <a:rPr lang="de-DE" dirty="0"/>
              <a:t>, </a:t>
            </a:r>
            <a:r>
              <a:rPr lang="de-DE" dirty="0">
                <a:hlinkClick r:id="rId4"/>
              </a:rPr>
              <a:t>13</a:t>
            </a:r>
            <a:r>
              <a:rPr lang="de-DE" dirty="0">
                <a:solidFill>
                  <a:srgbClr val="000000"/>
                </a:solidFill>
              </a:rPr>
              <a:t>; 30.06.1955 - II ZR 79/54 - </a:t>
            </a:r>
            <a:r>
              <a:rPr lang="de-DE" dirty="0">
                <a:hlinkClick r:id="rId5"/>
              </a:rPr>
              <a:t>EversOK LS 4 m.w.N.</a:t>
            </a:r>
            <a:r>
              <a:rPr lang="de-DE" dirty="0">
                <a:solidFill>
                  <a:srgbClr val="000000"/>
                </a:solidFill>
              </a:rPr>
              <a:t> – Puderstifte –; RG, 16.01.1912 - III 113/11 - </a:t>
            </a:r>
            <a:r>
              <a:rPr lang="de-DE" dirty="0">
                <a:hlinkClick r:id="rId6"/>
              </a:rPr>
              <a:t>EversOK LS 2</a:t>
            </a:r>
            <a:r>
              <a:rPr lang="de-DE" dirty="0"/>
              <a:t>, </a:t>
            </a:r>
            <a:r>
              <a:rPr lang="de-DE" dirty="0">
                <a:hlinkClick r:id="rId7"/>
              </a:rPr>
              <a:t>3</a:t>
            </a:r>
            <a:r>
              <a:rPr lang="de-DE" dirty="0"/>
              <a:t>; und andererseits </a:t>
            </a:r>
            <a:r>
              <a:rPr lang="de-DE" dirty="0">
                <a:solidFill>
                  <a:srgbClr val="000000"/>
                </a:solidFill>
              </a:rPr>
              <a:t>BGH, 18.11.1957 - II ZR 33/56 - </a:t>
            </a:r>
            <a:r>
              <a:rPr lang="de-DE" u="sng" dirty="0">
                <a:solidFill>
                  <a:srgbClr val="2A6496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EversOK LS 3 m.w.N.</a:t>
            </a:r>
            <a:r>
              <a:rPr lang="de-DE" dirty="0"/>
              <a:t>; </a:t>
            </a:r>
            <a:r>
              <a:rPr lang="de-DE" dirty="0">
                <a:solidFill>
                  <a:srgbClr val="000000"/>
                </a:solidFill>
              </a:rPr>
              <a:t>OLG Köln, 21.03.2014 - I-19 U 104/13 - </a:t>
            </a:r>
            <a:r>
              <a:rPr lang="de-DE" dirty="0">
                <a:hlinkClick r:id="rId9"/>
              </a:rPr>
              <a:t>EversOK LS 3</a:t>
            </a:r>
            <a:r>
              <a:rPr lang="de-DE" dirty="0"/>
              <a:t>; OLG Koblenz, 14.06.2007 - 6 U 529/06 - </a:t>
            </a:r>
            <a:r>
              <a:rPr lang="de-DE" dirty="0">
                <a:hlinkClick r:id="rId10"/>
              </a:rPr>
              <a:t>EversOK LS 6 m.w.N.</a:t>
            </a:r>
            <a:r>
              <a:rPr lang="de-DE" dirty="0"/>
              <a:t>)</a:t>
            </a:r>
          </a:p>
          <a:p>
            <a:pPr marL="457200" lvl="1" indent="0">
              <a:buNone/>
            </a:pPr>
            <a:r>
              <a:rPr lang="de-DE" dirty="0"/>
              <a:t>Wiederkehrschuldverhältnis (Rahmenvertrag) verpflichtet Dritten nicht</a:t>
            </a:r>
          </a:p>
          <a:p>
            <a:pPr marL="457200" lvl="1" indent="0">
              <a:buNone/>
            </a:pPr>
            <a:r>
              <a:rPr lang="de-DE" dirty="0"/>
              <a:t>Abgrenzung erforderlich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16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87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Belieferungsvertrag </a:t>
            </a:r>
          </a:p>
          <a:p>
            <a:pPr marL="0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Dritter muss zu der Leistung verpflichtet sein </a:t>
            </a:r>
            <a:br>
              <a:rPr lang="de-DE" dirty="0"/>
            </a:br>
            <a:r>
              <a:rPr lang="de-DE" dirty="0"/>
              <a:t>(</a:t>
            </a:r>
            <a:r>
              <a:rPr lang="de-DE" dirty="0">
                <a:solidFill>
                  <a:srgbClr val="000000"/>
                </a:solidFill>
              </a:rPr>
              <a:t>BGH, 18.11.1957 - II ZR 33/56 - </a:t>
            </a:r>
            <a:r>
              <a:rPr lang="de-DE" u="sng" dirty="0">
                <a:solidFill>
                  <a:srgbClr val="2A649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EversOK LS 3 m.w.N.</a:t>
            </a:r>
            <a:r>
              <a:rPr lang="de-DE" dirty="0">
                <a:solidFill>
                  <a:srgbClr val="000000"/>
                </a:solidFill>
              </a:rPr>
              <a:t> - </a:t>
            </a:r>
            <a:r>
              <a:rPr lang="de-DE" dirty="0" err="1">
                <a:solidFill>
                  <a:srgbClr val="000000"/>
                </a:solidFill>
              </a:rPr>
              <a:t>Wofatit</a:t>
            </a:r>
            <a:r>
              <a:rPr lang="de-DE" dirty="0">
                <a:solidFill>
                  <a:srgbClr val="000000"/>
                </a:solidFill>
              </a:rPr>
              <a:t> -; RG, 12.01.1912 - III 156/11 - </a:t>
            </a:r>
            <a:r>
              <a:rPr lang="de-DE" dirty="0">
                <a:hlinkClick r:id="rId3"/>
              </a:rPr>
              <a:t>EversOK LS 9 m.w.N.</a:t>
            </a:r>
            <a:r>
              <a:rPr lang="de-DE" dirty="0"/>
              <a:t>), </a:t>
            </a:r>
          </a:p>
          <a:p>
            <a:pPr marL="457200" lvl="1" indent="0">
              <a:buNone/>
            </a:pPr>
            <a:r>
              <a:rPr lang="de-DE" dirty="0"/>
              <a:t>aus der sich Provision nach HVV berechnet</a:t>
            </a:r>
          </a:p>
          <a:p>
            <a:pPr marL="457200" lvl="1" indent="0">
              <a:buNone/>
            </a:pPr>
            <a:r>
              <a:rPr lang="de-DE" dirty="0"/>
              <a:t>Entscheidend ist, ob Grundvertrag Dritten zur Abnahme verpflichtet, U also klagbaren Anspruch auf Abnahme erworben hat</a:t>
            </a:r>
          </a:p>
          <a:p>
            <a:pPr marL="457200" lvl="1" indent="0">
              <a:buNone/>
            </a:pPr>
            <a:r>
              <a:rPr lang="de-DE" dirty="0"/>
              <a:t>Ist dies nicht der Fall, kommt Geschäft erst mit Einzelabruf zustande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17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30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Dynamikprovision für nach Ausscheiden des VV Aufstockungen der LV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§ 87 I1 HGB (+) </a:t>
            </a:r>
            <a:br>
              <a:rPr lang="de-DE" dirty="0"/>
            </a:br>
            <a:r>
              <a:rPr lang="de-DE" dirty="0"/>
              <a:t>BGH, 20.12.2018 - VII ZR 69/18 - </a:t>
            </a:r>
            <a:r>
              <a:rPr lang="de-DE" u="sng" dirty="0">
                <a:hlinkClick r:id="rId2"/>
              </a:rPr>
              <a:t>EversOK LS 1</a:t>
            </a:r>
            <a:r>
              <a:rPr lang="de-DE" dirty="0"/>
              <a:t>, </a:t>
            </a:r>
            <a:r>
              <a:rPr lang="de-DE" u="sng" dirty="0">
                <a:hlinkClick r:id="rId3"/>
              </a:rPr>
              <a:t>6 m.w.N.</a:t>
            </a:r>
            <a:r>
              <a:rPr lang="de-DE" dirty="0"/>
              <a:t> – Mayflower 1 –; BAG, 28.02.1984 - 3 AZR 472/81 - </a:t>
            </a:r>
            <a:r>
              <a:rPr lang="de-DE" u="sng" dirty="0">
                <a:hlinkClick r:id="rId4"/>
              </a:rPr>
              <a:t>EversOK LS 1 m.w.N.</a:t>
            </a:r>
            <a:r>
              <a:rPr lang="de-DE" dirty="0"/>
              <a:t>; OLG Köln, 28.11.2014 - 19 U 71/14 - </a:t>
            </a:r>
            <a:r>
              <a:rPr lang="de-DE" u="sng" dirty="0">
                <a:hlinkClick r:id="rId5"/>
              </a:rPr>
              <a:t>EversOK LS 19</a:t>
            </a:r>
            <a:r>
              <a:rPr lang="de-DE" dirty="0"/>
              <a:t> – DEVK 12 –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§ 87 I1 HGB (-) </a:t>
            </a:r>
            <a:br>
              <a:rPr lang="de-DE" dirty="0"/>
            </a:br>
            <a:r>
              <a:rPr lang="de-DE" dirty="0"/>
              <a:t>OLG Nürnberg, 10.09.2003 - 12 U 896/03 - </a:t>
            </a:r>
            <a:r>
              <a:rPr lang="de-DE" u="sng" dirty="0">
                <a:hlinkClick r:id="rId6"/>
              </a:rPr>
              <a:t>EversOK LS 7</a:t>
            </a:r>
            <a:r>
              <a:rPr lang="de-DE" dirty="0"/>
              <a:t> – DEVK 5 –; LG Heidelberg, 29.10.2010 - 11 O 108/09 KfH - </a:t>
            </a:r>
            <a:r>
              <a:rPr lang="de-DE" dirty="0">
                <a:hlinkClick r:id="rId7"/>
              </a:rPr>
              <a:t>EversOK LS 15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18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49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 err="1"/>
              <a:t>hA</a:t>
            </a:r>
            <a:r>
              <a:rPr lang="de-DE" dirty="0"/>
              <a:t> zur Dynamikprovision</a:t>
            </a:r>
          </a:p>
          <a:p>
            <a:pPr marL="457200" lvl="1" indent="0">
              <a:buNone/>
            </a:pPr>
            <a:r>
              <a:rPr lang="de-DE" dirty="0"/>
              <a:t>nachvertragliches Erhöhungsgeschäft ist bei LV mit Dynamik von Leistung und Prämie </a:t>
            </a:r>
            <a:r>
              <a:rPr lang="de-DE" i="1" dirty="0"/>
              <a:t>im Zweifel </a:t>
            </a:r>
            <a:r>
              <a:rPr lang="de-DE" dirty="0"/>
              <a:t>nach § 87 I1 HGB provisionspflichtig</a:t>
            </a:r>
          </a:p>
          <a:p>
            <a:pPr marL="457200" lvl="1" indent="0">
              <a:buNone/>
            </a:pPr>
            <a:r>
              <a:rPr lang="de-DE" dirty="0"/>
              <a:t>Eigenart des Vertragstyps, dass Erhöhungen mit Abschluss des Grundvertrags als vereinbart anzusehen sind</a:t>
            </a:r>
          </a:p>
          <a:p>
            <a:pPr marL="457200" lvl="1" indent="0">
              <a:buNone/>
            </a:pPr>
            <a:r>
              <a:rPr lang="de-DE" dirty="0"/>
              <a:t>VU wird durch LV mit Dynamik gebunden</a:t>
            </a:r>
          </a:p>
          <a:p>
            <a:pPr marL="457200" lvl="1" indent="0">
              <a:buNone/>
            </a:pPr>
            <a:r>
              <a:rPr lang="de-DE" dirty="0"/>
              <a:t>Erhöhung ist nicht von werbender Tätigkeit abhängig, da wirksam, wenn VN nicht widerspricht und Mehrprämie zahlt</a:t>
            </a:r>
          </a:p>
          <a:p>
            <a:pPr marL="457200" lvl="1" indent="0">
              <a:buNone/>
            </a:pPr>
            <a:r>
              <a:rPr lang="de-DE" dirty="0"/>
              <a:t>Systematik von Provision und Ausgleich wird nicht unterlaufen </a:t>
            </a:r>
          </a:p>
          <a:p>
            <a:pPr marL="457200" lvl="1" indent="0">
              <a:buNone/>
            </a:pPr>
            <a:r>
              <a:rPr lang="de-DE" dirty="0"/>
              <a:t>Parteien des VVV können aber davon ausgehen, dass VV nach Ausscheiden keine AP aus dynamischen Erhöhungen mehr zusteht</a:t>
            </a:r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19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55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/>
              <a:t>Übersicht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661944"/>
            <a:ext cx="9000999" cy="324700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Einleitung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Definition des Begriffs des Geschäfts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 err="1"/>
              <a:t>Verprobung</a:t>
            </a:r>
            <a:r>
              <a:rPr lang="de-DE" dirty="0"/>
              <a:t> der Definition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Fazit</a:t>
            </a:r>
            <a:endParaRPr lang="de-DE" sz="1600" dirty="0"/>
          </a:p>
          <a:p>
            <a:pPr lvl="1">
              <a:buFont typeface="Arial" panose="020B0604020202020204" pitchFamily="34" charset="0"/>
              <a:buChar char="•"/>
            </a:pPr>
            <a:endParaRPr lang="de-DE" sz="1600" dirty="0"/>
          </a:p>
          <a:p>
            <a:pPr lvl="1">
              <a:buFont typeface="Arial" panose="020B0604020202020204" pitchFamily="34" charset="0"/>
              <a:buChar char="•"/>
            </a:pPr>
            <a:endParaRPr lang="de-DE" sz="1600" dirty="0"/>
          </a:p>
          <a:p>
            <a:pPr lvl="1">
              <a:buFont typeface="Arial" panose="020B0604020202020204" pitchFamily="34" charset="0"/>
              <a:buChar char="•"/>
            </a:pPr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2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38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Dynamikprovision aus der Sicht des Geschäftsbegriffs</a:t>
            </a:r>
          </a:p>
          <a:p>
            <a:pPr marL="457200" lvl="1" indent="0">
              <a:buNone/>
            </a:pPr>
            <a:r>
              <a:rPr lang="de-DE" dirty="0"/>
              <a:t>VN nicht zur Leistung verpflichtet, Geschäft liegt nicht vor</a:t>
            </a:r>
          </a:p>
          <a:p>
            <a:pPr marL="457200" lvl="1" indent="0">
              <a:buNone/>
            </a:pPr>
            <a:r>
              <a:rPr lang="de-DE" dirty="0"/>
              <a:t>Erhöhungsgeschäfte kommen zumeist im Nachtragsverfahren (</a:t>
            </a:r>
            <a:r>
              <a:rPr lang="de-DE" dirty="0" err="1"/>
              <a:t>Policenmodell</a:t>
            </a:r>
            <a:r>
              <a:rPr lang="de-DE" dirty="0"/>
              <a:t>) zustande und sind selbständig, weil Widerspruch Gesamtvertrag unberührt lässt (</a:t>
            </a:r>
            <a:r>
              <a:rPr lang="de-DE" dirty="0">
                <a:hlinkClick r:id="rId2"/>
              </a:rPr>
              <a:t>EversOK Anm. 3.4</a:t>
            </a:r>
            <a:r>
              <a:rPr lang="de-DE" dirty="0"/>
              <a:t> zu BAG, 28.02.1984 - 3 AZR 472/81)</a:t>
            </a:r>
          </a:p>
          <a:p>
            <a:pPr marL="457200" lvl="1" indent="0">
              <a:buNone/>
            </a:pPr>
            <a:r>
              <a:rPr lang="de-DE" dirty="0"/>
              <a:t>Bindung des U unerheblich für Provision; Aufgabe des VV ist es, </a:t>
            </a:r>
            <a:r>
              <a:rPr lang="de-DE" u="sng" dirty="0"/>
              <a:t>VN zu binden</a:t>
            </a:r>
          </a:p>
          <a:p>
            <a:pPr marL="457200" lvl="1" indent="0">
              <a:buNone/>
            </a:pPr>
            <a:r>
              <a:rPr lang="de-DE" dirty="0"/>
              <a:t>Werbende Tätigkeit ist Übersendung der Police</a:t>
            </a:r>
          </a:p>
          <a:p>
            <a:pPr marL="457200" lvl="1" indent="0">
              <a:buNone/>
            </a:pPr>
            <a:r>
              <a:rPr lang="de-DE" dirty="0"/>
              <a:t>Dynamische Erhöhung = Folgegeschäft, das nach § 87 I1, 2. Var. HGB nicht über VE hinaus provisionspflichtig ist</a:t>
            </a:r>
          </a:p>
          <a:p>
            <a:pPr marL="457200" lvl="1" indent="0">
              <a:buNone/>
            </a:pPr>
            <a:r>
              <a:rPr lang="de-DE" dirty="0"/>
              <a:t>Systematische Trennung von Provision und AA wird unterlaufen, wenn Dynamikprovision Hoffnung und Chance vergütet</a:t>
            </a:r>
          </a:p>
          <a:p>
            <a:pPr marL="457200" lvl="1" indent="0">
              <a:buNone/>
            </a:pPr>
            <a:r>
              <a:rPr lang="de-DE" dirty="0"/>
              <a:t>Lösung über vereinbarten Provisionsausschluss zweifelhaft, da Überhangprovisionen unterschiedlicher Wertigkeit im Gesetz nicht angelegt und daher stets Abweichung vom gesetzlichen Leitbild vorliegt </a:t>
            </a:r>
          </a:p>
          <a:p>
            <a:pPr marL="457200" lvl="1" indent="0">
              <a:buNone/>
            </a:pPr>
            <a:r>
              <a:rPr lang="de-DE" dirty="0"/>
              <a:t>Provisionsrente oder Ewigkeitsprovision gesetzesfremd</a:t>
            </a:r>
          </a:p>
          <a:p>
            <a:pPr marL="457200" lvl="1" indent="0">
              <a:buNone/>
            </a:pPr>
            <a:r>
              <a:rPr lang="de-DE" dirty="0"/>
              <a:t>Gesetzgeber hätte Beschränkung geregelt, wäre er von Ewigkeitsprovision ausgegangen</a:t>
            </a:r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20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51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Dauervertrag: Überhangprovision aus Vertragsperiode, die mangels Kündigung des Kunden über Vertragsende des HVV hinaus fortdauert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§ 87 I HGB (+) </a:t>
            </a:r>
            <a:br>
              <a:rPr lang="de-DE" dirty="0"/>
            </a:br>
            <a:r>
              <a:rPr lang="de-DE" dirty="0"/>
              <a:t>OLG Düsseldorf, 11.01.1977 - 23 U 82/76 - </a:t>
            </a:r>
            <a:r>
              <a:rPr lang="de-DE" u="sng" dirty="0">
                <a:hlinkClick r:id="rId2"/>
              </a:rPr>
              <a:t>EversOK LS 3</a:t>
            </a:r>
            <a:r>
              <a:rPr lang="de-DE" dirty="0"/>
              <a:t> – Mietverträge für Werbeflächen –; LAG Hamm, 23.11.1983 - 15 Sa 1263/83 - </a:t>
            </a:r>
            <a:r>
              <a:rPr lang="de-DE" u="sng" dirty="0">
                <a:hlinkClick r:id="rId3"/>
              </a:rPr>
              <a:t>EversOK LS 2 m.w.N.</a:t>
            </a:r>
            <a:r>
              <a:rPr lang="de-DE" dirty="0"/>
              <a:t> – Gaststätten-Info-Tafeln zum Stand der Bundesliga –; OLG Düsseldorf, 31.01.2020 - I-16 U 6/19 - </a:t>
            </a:r>
            <a:r>
              <a:rPr lang="de-DE" dirty="0">
                <a:hlinkClick r:id="rId4"/>
              </a:rPr>
              <a:t>EversOK LS 59</a:t>
            </a:r>
            <a:r>
              <a:rPr lang="de-DE" dirty="0"/>
              <a:t>, </a:t>
            </a:r>
            <a:r>
              <a:rPr lang="de-DE" dirty="0">
                <a:hlinkClick r:id="rId5"/>
              </a:rPr>
              <a:t>68</a:t>
            </a:r>
            <a:r>
              <a:rPr lang="de-DE" dirty="0"/>
              <a:t>, </a:t>
            </a:r>
            <a:r>
              <a:rPr lang="de-DE" dirty="0">
                <a:hlinkClick r:id="rId6"/>
              </a:rPr>
              <a:t>69</a:t>
            </a:r>
            <a:r>
              <a:rPr lang="de-DE" dirty="0"/>
              <a:t> – Mobilfunk 2 –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§ 87 I HGB (-) </a:t>
            </a:r>
            <a:br>
              <a:rPr lang="de-DE" dirty="0"/>
            </a:br>
            <a:r>
              <a:rPr lang="de-DE" dirty="0"/>
              <a:t>OLG Düsseldorf, 23.04.1974 - 23 U 200/73 - </a:t>
            </a:r>
            <a:r>
              <a:rPr lang="de-DE" u="sng" dirty="0">
                <a:hlinkClick r:id="rId7"/>
              </a:rPr>
              <a:t>EversOK LS 3</a:t>
            </a:r>
            <a:r>
              <a:rPr lang="de-DE" dirty="0"/>
              <a:t> – Werbeflächen für Hotels und Autohilfen –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21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0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Dauervertrag: Überhangprovision aus Vertragsperiode, die mangels Kündigung des Kunden über Vertragsende des HVV hinaus fortdauert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 err="1"/>
              <a:t>hA</a:t>
            </a:r>
            <a:r>
              <a:rPr lang="de-DE" dirty="0"/>
              <a:t>: Provisionsanspruch nach § 87 I1 HGB bleibt von VE des HVV unberührt; für künftige Vertragsperioden entfällt Anspruch auf Provision daher nicht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§ 87 b III HGB regele nur, welche Dauer der Provisionsberechnung zugrunde zu legen ist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22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378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Dauervertrag: Überhangprovision aus Vertragsperiode, die mangels Kündigung des Kunden über Vertragsende des HVV hinaus fortdauert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Vertragsperiode, an die Dritter nicht gebunden ist, erfüllt Anforderung an Geschäft nicht, da Leistungspflicht des Dritten nicht besteht (RG, 10.01.1908 - III 232/07 – </a:t>
            </a:r>
            <a:r>
              <a:rPr lang="de-DE" dirty="0">
                <a:hlinkClick r:id="rId2"/>
              </a:rPr>
              <a:t>EversOK LS 2</a:t>
            </a:r>
            <a:r>
              <a:rPr lang="de-DE" dirty="0"/>
              <a:t>, </a:t>
            </a:r>
            <a:r>
              <a:rPr lang="de-DE" dirty="0">
                <a:hlinkClick r:id="rId3"/>
              </a:rPr>
              <a:t>3</a:t>
            </a:r>
            <a:r>
              <a:rPr lang="de-DE" dirty="0"/>
              <a:t>)</a:t>
            </a:r>
          </a:p>
          <a:p>
            <a:pPr marL="457200" lvl="1" indent="0">
              <a:buNone/>
            </a:pPr>
            <a:r>
              <a:rPr lang="de-DE" dirty="0"/>
              <a:t>Wortlaut des § 87 b III HGB spricht für Geschäftsbegriff („</a:t>
            </a:r>
            <a:r>
              <a:rPr lang="de-DE" i="1" dirty="0"/>
              <a:t>hat Anspruch auf weitere … Provision“</a:t>
            </a:r>
            <a:r>
              <a:rPr lang="de-DE" dirty="0"/>
              <a:t>) </a:t>
            </a:r>
          </a:p>
          <a:p>
            <a:pPr marL="457200" lvl="1" indent="0">
              <a:buNone/>
            </a:pPr>
            <a:r>
              <a:rPr lang="de-DE" dirty="0"/>
              <a:t>Begrenzung der Provision auf Geschäft interessengerecht, HV kann nicht alles zum Erwerb des Provisionsanspruchs Erforderliche geleistet getan haben, solange Kunde nicht zur Leistung verpflichtet, es bleibt Raum für Akquisitionsbemühungen (</a:t>
            </a:r>
            <a:r>
              <a:rPr lang="de-DE" dirty="0">
                <a:hlinkClick r:id="rId4"/>
              </a:rPr>
              <a:t>EversOK Anm. 2.2</a:t>
            </a:r>
            <a:r>
              <a:rPr lang="de-DE" dirty="0"/>
              <a:t> zu LAG Hamm, 23.11.1983 - 15 Sa 1263/83 - Gaststätten-Info-Tafeln zum Stand der Bundesliga -)</a:t>
            </a:r>
          </a:p>
          <a:p>
            <a:pPr marL="457200" lvl="1" indent="0">
              <a:buNone/>
            </a:pPr>
            <a:r>
              <a:rPr lang="de-DE" dirty="0"/>
              <a:t>Nachprovision über das VE des HVV vorzusehen ist mit Wertentscheidung des Gesetzes in § 87 I1, 2. Var., Abs. 2 HGB unvereinbar, wonach Kundenschutz- und Bezirksprovision nur bis zum VE des HVV bestehen (</a:t>
            </a:r>
            <a:r>
              <a:rPr lang="de-DE" dirty="0">
                <a:hlinkClick r:id="rId5"/>
              </a:rPr>
              <a:t>EversOK Anm. 2.5</a:t>
            </a:r>
            <a:r>
              <a:rPr lang="de-DE" dirty="0"/>
              <a:t> zu LAG Hamm, 23.11.1983 - 15 Sa 1263/83 - Gaststätten-Info-Tafeln zum Stand der Bundesliga -)</a:t>
            </a:r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23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52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Anspruch auf Provision bei Leistungen aus Warenkreditversicherung des U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§ 87 I HGB (-) LG Göttingen, 16.02.1990 - 7 S 12/89 - </a:t>
            </a:r>
            <a:r>
              <a:rPr lang="de-DE" u="sng" dirty="0">
                <a:hlinkClick r:id="rId2"/>
              </a:rPr>
              <a:t>EversOK LS 1</a:t>
            </a:r>
            <a:r>
              <a:rPr lang="de-DE" dirty="0"/>
              <a:t> 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§ 87 I HGB (-) </a:t>
            </a:r>
          </a:p>
          <a:p>
            <a:pPr marL="457200" lvl="1" indent="0">
              <a:buNone/>
            </a:pPr>
            <a:r>
              <a:rPr lang="de-DE" dirty="0"/>
              <a:t>§ 87 a II HGB: Feststehen der Nichtleistung des Dritten = Eintritt auflösender Bedingung </a:t>
            </a:r>
          </a:p>
          <a:p>
            <a:pPr marL="457200" lvl="1" indent="0">
              <a:buNone/>
            </a:pPr>
            <a:r>
              <a:rPr lang="de-DE" dirty="0"/>
              <a:t>Leistung des VU gegenüber U </a:t>
            </a:r>
            <a:r>
              <a:rPr lang="de-DE" b="1" dirty="0"/>
              <a:t>≠</a:t>
            </a:r>
            <a:r>
              <a:rPr lang="de-DE" dirty="0"/>
              <a:t> Recht auf Leistung, nach der sich Provision nach HVV berechnet</a:t>
            </a:r>
          </a:p>
          <a:p>
            <a:pPr marL="457200" lvl="1" indent="0">
              <a:buNone/>
            </a:pPr>
            <a:r>
              <a:rPr lang="de-DE" dirty="0"/>
              <a:t>„Ersatzgeschäft“</a:t>
            </a:r>
            <a:r>
              <a:rPr lang="de-DE" b="1" dirty="0"/>
              <a:t>≠</a:t>
            </a:r>
            <a:r>
              <a:rPr lang="de-DE" dirty="0"/>
              <a:t> Warenkreditversicherungsvertrag, außerdem nicht vom HV  vermittelt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24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79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Provisionsanspruch bei Retouren (</a:t>
            </a:r>
            <a:r>
              <a:rPr lang="en-GB" dirty="0"/>
              <a:t>BGH, 11.10.1990 - I ZR 6/89 - </a:t>
            </a:r>
            <a:r>
              <a:rPr lang="en-GB" u="sng" dirty="0">
                <a:hlinkClick r:id="rId2"/>
              </a:rPr>
              <a:t>EversOK LS 2</a:t>
            </a:r>
            <a:r>
              <a:rPr lang="en-GB" dirty="0"/>
              <a:t> – </a:t>
            </a:r>
            <a:r>
              <a:rPr lang="en-GB" dirty="0" err="1"/>
              <a:t>Dämmplatten</a:t>
            </a:r>
            <a:r>
              <a:rPr lang="en-GB" dirty="0"/>
              <a:t> –)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de-DE" dirty="0"/>
              <a:t>U kann Provisionsanteil zurückfordern, wenn Kundenvertrag Kunden Recht einräumt, nicht Benötigtes gegen volle Vergütung des Kaufpreises zurückzunehmen</a:t>
            </a:r>
          </a:p>
          <a:p>
            <a:pPr marL="457200" lvl="1" indent="0">
              <a:buNone/>
            </a:pPr>
            <a:r>
              <a:rPr lang="de-DE" dirty="0"/>
              <a:t>Leistungspflicht ist auflösend bedingt, wenn Kaufvertrag </a:t>
            </a:r>
            <a:r>
              <a:rPr lang="de-DE" dirty="0" err="1"/>
              <a:t>Retourenrecht</a:t>
            </a:r>
            <a:r>
              <a:rPr lang="de-DE" dirty="0"/>
              <a:t> enthält</a:t>
            </a:r>
          </a:p>
          <a:p>
            <a:pPr marL="457200" lvl="1" indent="0">
              <a:buNone/>
            </a:pPr>
            <a:r>
              <a:rPr lang="de-DE" dirty="0"/>
              <a:t>Sind bei Rückerstattung 20 % vereinbarungsgemäß abzuziehen, kann HV Provisionsanteile nicht vollumfänglich zurückfordern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25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37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Provisionsanspruch bei Retouren (</a:t>
            </a:r>
            <a:r>
              <a:rPr lang="en-GB" dirty="0"/>
              <a:t>BGH, 11.10.1990 - I ZR 6/89 - </a:t>
            </a:r>
            <a:r>
              <a:rPr lang="en-GB" u="sng" dirty="0">
                <a:hlinkClick r:id="rId2"/>
              </a:rPr>
              <a:t>EversOK LS 2</a:t>
            </a:r>
            <a:r>
              <a:rPr lang="en-GB" dirty="0"/>
              <a:t> – </a:t>
            </a:r>
            <a:r>
              <a:rPr lang="en-GB" dirty="0" err="1"/>
              <a:t>Dämmplatten</a:t>
            </a:r>
            <a:r>
              <a:rPr lang="en-GB" dirty="0"/>
              <a:t> –)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de-DE" dirty="0"/>
              <a:t>Geschäft beschränkt sich auf Leistungspflicht des Dritten</a:t>
            </a:r>
          </a:p>
          <a:p>
            <a:pPr marL="457200" lvl="1" indent="0">
              <a:buNone/>
            </a:pPr>
            <a:r>
              <a:rPr lang="de-DE" dirty="0"/>
              <a:t>Leistungspflicht auflösend bedingt</a:t>
            </a:r>
          </a:p>
          <a:p>
            <a:pPr marL="457200" lvl="1" indent="0">
              <a:buNone/>
            </a:pPr>
            <a:r>
              <a:rPr lang="de-DE" dirty="0"/>
              <a:t>Leistungspflicht des Dritten besteht, soweit U Kaufpreis anteilig verbleibt</a:t>
            </a:r>
          </a:p>
          <a:p>
            <a:pPr marL="457200" lvl="1" indent="0">
              <a:buNone/>
            </a:pPr>
            <a:r>
              <a:rPr lang="de-DE" dirty="0"/>
              <a:t>Geschäft wird nicht abweichend ausgeführt i.S.v. § 87 a III HGB</a:t>
            </a:r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26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863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Rücktrittsrecht des U bei Nichterreichen geforderter Mindestteilnehmerzahl (BGH, 23.01.2014 - VII ZR 168/13 - </a:t>
            </a:r>
            <a:r>
              <a:rPr lang="de-DE" u="sng" dirty="0">
                <a:hlinkClick r:id="rId2"/>
              </a:rPr>
              <a:t>EversOK</a:t>
            </a:r>
            <a:r>
              <a:rPr lang="de-DE" u="sng" dirty="0"/>
              <a:t>)</a:t>
            </a:r>
          </a:p>
          <a:p>
            <a:pPr marL="0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Rücktrittsvorbehalt bei Nichterreichens der Mindestteilnehmerzahl: rücktrittsbedingte Nichtausführung nicht Risiko des U</a:t>
            </a:r>
          </a:p>
          <a:p>
            <a:pPr marL="457200" lvl="1" indent="0">
              <a:buNone/>
            </a:pPr>
            <a:r>
              <a:rPr lang="de-DE" dirty="0"/>
              <a:t>Reisebüros sieht, dass Reise ungewiss und kann sich darauf einstellen, HV hat Reise mit Einschränkung vermittelt</a:t>
            </a:r>
          </a:p>
          <a:p>
            <a:pPr marL="457200" lvl="1" indent="0">
              <a:buNone/>
            </a:pPr>
            <a:r>
              <a:rPr lang="de-DE" dirty="0"/>
              <a:t>Verantwortung für Nichterreichen der Teilnehmerzahl liegt nicht beim U, sondern beim HV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27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49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Rücktrittsrecht des U bei Nichterreichen geforderter Mindestteilnehmerzahl (BGH, 23.01.2014 - VII ZR 168/13 - </a:t>
            </a:r>
            <a:r>
              <a:rPr lang="de-DE" u="sng" dirty="0">
                <a:hlinkClick r:id="rId2"/>
              </a:rPr>
              <a:t>EversOK</a:t>
            </a:r>
            <a:r>
              <a:rPr lang="de-DE" u="sng" dirty="0"/>
              <a:t>)</a:t>
            </a:r>
          </a:p>
          <a:p>
            <a:pPr marL="0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Geschäft (+), da U gegen Teilnehmer Anspruch auf Leistung erlangt</a:t>
            </a:r>
          </a:p>
          <a:p>
            <a:pPr marL="457200" lvl="1" indent="0">
              <a:buNone/>
            </a:pPr>
            <a:r>
              <a:rPr lang="de-DE" dirty="0"/>
              <a:t>Rücktrittsvorbehalt = typischer Anwendungsfall des § 87 a III HGB</a:t>
            </a:r>
            <a:br>
              <a:rPr lang="de-DE" dirty="0"/>
            </a:br>
            <a:r>
              <a:rPr lang="de-DE" dirty="0"/>
              <a:t>(BGH, 20.02.1964 - VII ZR 164/62 - </a:t>
            </a:r>
            <a:r>
              <a:rPr lang="de-DE" dirty="0">
                <a:hlinkClick r:id="rId3"/>
              </a:rPr>
              <a:t>EversOK LS 6</a:t>
            </a:r>
            <a:r>
              <a:rPr lang="de-DE" dirty="0"/>
              <a:t> - Fuldamobil-Fahrzeuge -)</a:t>
            </a:r>
          </a:p>
          <a:p>
            <a:pPr marL="457200" lvl="1" indent="0">
              <a:buNone/>
            </a:pPr>
            <a:r>
              <a:rPr lang="de-DE" dirty="0"/>
              <a:t>Nach Sinn und Zweck des § 87 a III HGB soll HV sich darauf verlassen können, er werde für seine Bemühungen belohnt; entscheidend ist, dass U aus vermittelten Geschäft ohne Einschränkungen klagbare Ansprüche gegen Dritten erworben hat</a:t>
            </a:r>
            <a:br>
              <a:rPr lang="de-DE" dirty="0"/>
            </a:br>
            <a:r>
              <a:rPr lang="de-DE" dirty="0"/>
              <a:t>(BGH, 20.02.1964 - VII ZR 164/62 - </a:t>
            </a:r>
            <a:r>
              <a:rPr lang="de-DE" dirty="0">
                <a:hlinkClick r:id="rId4"/>
              </a:rPr>
              <a:t>EversOK LS 7</a:t>
            </a:r>
            <a:r>
              <a:rPr lang="de-DE" dirty="0"/>
              <a:t> - Fuldamobil-Fahrzeuge -)</a:t>
            </a:r>
          </a:p>
          <a:p>
            <a:pPr marL="457200" lvl="1" indent="0">
              <a:buNone/>
            </a:pPr>
            <a:r>
              <a:rPr lang="de-DE" dirty="0"/>
              <a:t>HV hat mit Verpflichtung des Dritten zur Leistung alles seinerseits Erforderliche zum Erwerb des Provisionsanspruchs geleistet</a:t>
            </a:r>
          </a:p>
          <a:p>
            <a:pPr marL="457200" lvl="1" indent="0">
              <a:buNone/>
            </a:pPr>
            <a:r>
              <a:rPr lang="de-DE" dirty="0"/>
              <a:t>Verantwortung für Nichterreichen der Teilnehmerzahl liegt beim U, er hat sich Recht auf Leistung vom HV verschaffen lassen (Praxishinweis zu BGH, 23.01.2014 - VII ZR 168/13 - </a:t>
            </a:r>
            <a:r>
              <a:rPr lang="de-DE" u="sng" dirty="0">
                <a:hlinkClick r:id="rId2"/>
              </a:rPr>
              <a:t>EversOK</a:t>
            </a:r>
            <a:r>
              <a:rPr lang="de-DE" dirty="0"/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28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01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Nachbearbeitungsgrundsätze (Widerruf als Fall des § 87 a III HGB) 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(+) Widerruf nach § 8 VVG führt zu Rückabwicklungsschuldverhältnis, Anwendung der Nachbearbeitungsgrundsätze geboten (OLG München, 27.03.2019 - 7 U 618/18 - </a:t>
            </a:r>
            <a:r>
              <a:rPr lang="de-DE" u="sng" dirty="0">
                <a:hlinkClick r:id="rId2"/>
              </a:rPr>
              <a:t>EversOK LS 21 m.w.N.</a:t>
            </a:r>
            <a:r>
              <a:rPr lang="de-DE" dirty="0"/>
              <a:t> – Die Bayerische 3 –)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(-) Versicherungsvertrag mit Widerrufsrecht vermittelt, U trägt keine Verantwortung für Widerruf, alleinige Entscheidung des Dritten (BGH, 08.07.2021 - I ZR 248/19 - </a:t>
            </a:r>
            <a:r>
              <a:rPr lang="de-DE" u="sng" dirty="0">
                <a:hlinkClick r:id="rId3"/>
              </a:rPr>
              <a:t>EversOK LS 1</a:t>
            </a:r>
            <a:r>
              <a:rPr lang="de-DE" dirty="0"/>
              <a:t>, </a:t>
            </a:r>
            <a:r>
              <a:rPr lang="de-DE" u="sng" dirty="0">
                <a:hlinkClick r:id="rId4"/>
              </a:rPr>
              <a:t>40</a:t>
            </a:r>
            <a:r>
              <a:rPr lang="de-DE" dirty="0"/>
              <a:t> – Netfonds –)</a:t>
            </a:r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29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80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BC406439-FEE9-4B59-A6FD-1AC03E7B0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1803400"/>
            <a:ext cx="8115300" cy="1454150"/>
          </a:xfrm>
          <a:solidFill>
            <a:srgbClr val="005D5D">
              <a:alpha val="43000"/>
            </a:srgbClr>
          </a:solidFill>
        </p:spPr>
        <p:txBody>
          <a:bodyPr>
            <a:normAutofit/>
          </a:bodyPr>
          <a:lstStyle/>
          <a:p>
            <a:pPr algn="ctr"/>
            <a:r>
              <a:rPr lang="de-DE" sz="3600" dirty="0">
                <a:solidFill>
                  <a:schemeClr val="bg1"/>
                </a:solidFill>
              </a:rPr>
              <a:t>Einleitung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8742363" y="4732338"/>
            <a:ext cx="401637" cy="273050"/>
          </a:xfrm>
          <a:prstGeom prst="rect">
            <a:avLst/>
          </a:prstGeom>
        </p:spPr>
        <p:txBody>
          <a:bodyPr/>
          <a:lstStyle/>
          <a:p>
            <a:pPr defTabSz="914400"/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 defTabSz="914400"/>
              <a:t>3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0994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Nachbearbeitungsgrundsätze (Widerruf als Fall des § 87 a III HGB) 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(-) Geschäft wird nicht abweichend ausgeführt</a:t>
            </a:r>
          </a:p>
          <a:p>
            <a:pPr marL="457200" lvl="1" indent="0">
              <a:buNone/>
            </a:pPr>
            <a:r>
              <a:rPr lang="de-DE" dirty="0"/>
              <a:t>VU hat keinen weitergehenden Leistungsanspruch gegen VN erlangt</a:t>
            </a:r>
          </a:p>
          <a:p>
            <a:pPr marL="457200" lvl="1" indent="0">
              <a:buNone/>
            </a:pPr>
            <a:r>
              <a:rPr lang="de-DE" dirty="0"/>
              <a:t>Ausführungsfiktion des § 87 a III HGB und deren Risikoverteilung beruht darauf, dass HV das Erforderliche geleistet hat zum Erwerb des Provisionsanspruchs (BGH, 23.10.1996 - VIII ZR 16/96 - </a:t>
            </a:r>
            <a:r>
              <a:rPr lang="de-DE" dirty="0">
                <a:hlinkClick r:id="rId2"/>
              </a:rPr>
              <a:t>EversOK LS 8</a:t>
            </a:r>
            <a:r>
              <a:rPr lang="de-DE" dirty="0"/>
              <a:t>; 20.02.1964 - VII ZR 164/62 - </a:t>
            </a:r>
            <a:r>
              <a:rPr lang="de-DE" dirty="0">
                <a:hlinkClick r:id="rId3"/>
              </a:rPr>
              <a:t>EversOK LS 7</a:t>
            </a:r>
            <a:r>
              <a:rPr lang="de-DE" dirty="0"/>
              <a:t> - Fuldamobil-Fahrzeuge -; OLG Frankfurt/Main, 19.02.1991 - 14 U 125/89 - </a:t>
            </a:r>
            <a:r>
              <a:rPr lang="de-DE" dirty="0">
                <a:hlinkClick r:id="rId4"/>
              </a:rPr>
              <a:t>EversOK LS 3</a:t>
            </a:r>
            <a:r>
              <a:rPr lang="de-DE" dirty="0">
                <a:solidFill>
                  <a:srgbClr val="000000"/>
                </a:solidFill>
              </a:rPr>
              <a:t>; OLG München, 03.05.1995 - 7 U 6148/93 - </a:t>
            </a:r>
            <a:r>
              <a:rPr lang="de-DE" dirty="0">
                <a:hlinkClick r:id="rId5"/>
              </a:rPr>
              <a:t>EversOK LS 3 m.w.N.</a:t>
            </a:r>
            <a:r>
              <a:rPr lang="de-DE" dirty="0"/>
              <a:t>) </a:t>
            </a:r>
          </a:p>
          <a:p>
            <a:pPr marL="457200" lvl="1" indent="0">
              <a:buNone/>
            </a:pPr>
            <a:r>
              <a:rPr lang="de-DE" dirty="0"/>
              <a:t>Widerruf VN, hat VV noch nicht alles Erforderliche geleistet, da Raum für Akquisition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30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20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Nachbearbeitungsgrundsätze (Beitragsfreistellung als Fall des § 87 a III HGB) 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(+) wirtschaftlichen Verhältnisse des Kunden nicht Risikobereich des U; aber zu verantwortendes Pflichtenprogramm des U (BGH, 08.07.2021 - I ZR 248/19 - </a:t>
            </a:r>
            <a:r>
              <a:rPr lang="de-DE" u="sng" dirty="0">
                <a:hlinkClick r:id="rId2"/>
              </a:rPr>
              <a:t>EversOK LS 52</a:t>
            </a:r>
            <a:r>
              <a:rPr lang="de-DE" dirty="0"/>
              <a:t> – Netfonds –)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(-) Beitragsfreistellung führt zum Wegfall der Beitragspflicht (OLG Naumburg, 21.01.1999 - 8 U 46/98 - </a:t>
            </a:r>
            <a:r>
              <a:rPr lang="de-DE" u="sng" dirty="0">
                <a:hlinkClick r:id="rId3"/>
              </a:rPr>
              <a:t>EversOK LS 1</a:t>
            </a:r>
            <a:r>
              <a:rPr lang="de-DE" dirty="0"/>
              <a:t>)</a:t>
            </a:r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31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65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Nachbearbeitungsgrundsätze (Beitragsfreistellung als Fall des § 87 a III HGB) 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Geschäft wird nicht abweichend ausgeführt, arg. § 165 VVG</a:t>
            </a:r>
          </a:p>
          <a:p>
            <a:pPr marL="457200" lvl="1" indent="0">
              <a:buNone/>
            </a:pPr>
            <a:r>
              <a:rPr lang="de-DE" dirty="0"/>
              <a:t>VU hat keinen weitergehenden Leistungsanspruch gegen VN</a:t>
            </a:r>
          </a:p>
          <a:p>
            <a:pPr marL="457200" lvl="1" indent="0">
              <a:buNone/>
            </a:pPr>
            <a:r>
              <a:rPr lang="de-DE" dirty="0"/>
              <a:t>Beitragsfreistellung = Gestaltungsrecht, wandelt Versicherungsvertrag irreversibel in prämienfreie Versicherung, nur Leistungspflicht des VU bleibt bestehen (</a:t>
            </a:r>
            <a:r>
              <a:rPr lang="de-DE" dirty="0">
                <a:hlinkClick r:id="rId2"/>
              </a:rPr>
              <a:t>EversOK Anm. 21.2.2</a:t>
            </a:r>
            <a:r>
              <a:rPr lang="de-DE" dirty="0"/>
              <a:t> zu OLG Brandenburg, 20.05.2009 - 3 U 20/09</a:t>
            </a:r>
            <a:r>
              <a:rPr lang="nl-NL" dirty="0"/>
              <a:t>)</a:t>
            </a:r>
          </a:p>
          <a:p>
            <a:pPr marL="457200" lvl="1" indent="0">
              <a:buNone/>
            </a:pPr>
            <a:r>
              <a:rPr lang="de-DE" dirty="0"/>
              <a:t>Raum für Nachbearbeitung besteht nur bei nicht zweifelsfreier Ausübung des Rechts (</a:t>
            </a:r>
            <a:r>
              <a:rPr lang="de-DE" dirty="0">
                <a:hlinkClick r:id="rId3"/>
              </a:rPr>
              <a:t>EversOK Anm. 21.2.4</a:t>
            </a:r>
            <a:r>
              <a:rPr lang="de-DE" dirty="0"/>
              <a:t> zu OLG Brandenburg, 20.05.2009 - 3 U 20/09)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32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71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Nachbearbeitungsgrundsätze (Kündigung des VN als Fall des § 87 a III HGB)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(+) Nichtausführung des Versicherungsvertrages durch Kündigung lässt Provisionsanspruch unberührt, wenn sie entsprechend § 87 a III2 HGB vom U zu vertreten ist, weil dieser Nachbearbeitungsobliegenheit nicht nachkommt (BGH, 12.11.1987 - I ZR 3/86 - </a:t>
            </a:r>
            <a:r>
              <a:rPr lang="de-DE" u="sng" dirty="0">
                <a:hlinkClick r:id="rId2"/>
              </a:rPr>
              <a:t>EversOK LS 8 m.w.N.</a:t>
            </a:r>
            <a:r>
              <a:rPr lang="de-DE" dirty="0"/>
              <a:t>; OLG Brandenburg, 20.05.2009 - 3 U 20/09 - </a:t>
            </a:r>
            <a:r>
              <a:rPr lang="de-DE" u="sng" dirty="0">
                <a:hlinkClick r:id="rId3"/>
              </a:rPr>
              <a:t>EversOK LS 21</a:t>
            </a:r>
            <a:r>
              <a:rPr lang="de-DE" dirty="0"/>
              <a:t>)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(-) Kündigung führt zum Fortfall der Beitragspflicht (OLG Naumburg, 21.01.1999 - 8 U 46/98 - </a:t>
            </a:r>
            <a:r>
              <a:rPr lang="de-DE" u="sng" dirty="0">
                <a:hlinkClick r:id="rId4"/>
              </a:rPr>
              <a:t>EversOK LS 1</a:t>
            </a:r>
            <a:r>
              <a:rPr lang="de-DE" dirty="0"/>
              <a:t>)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33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87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Nachbearbeitungsgrundsätze (Kündigung des VN als Fall des § 87 a III HGB) 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Geschäft wird nicht abweichend ausgeführt</a:t>
            </a:r>
          </a:p>
          <a:p>
            <a:pPr marL="457200" lvl="1" indent="0">
              <a:buNone/>
            </a:pPr>
            <a:r>
              <a:rPr lang="de-DE" dirty="0"/>
              <a:t>VU hat keinen weitergehenden Leistungsanspruch gegen VN</a:t>
            </a:r>
          </a:p>
          <a:p>
            <a:pPr marL="457200" lvl="1" indent="0">
              <a:buNone/>
            </a:pPr>
            <a:r>
              <a:rPr lang="de-DE" dirty="0"/>
              <a:t>Kündigung = Gestaltungsrecht, beendet Versicherungsvertrag</a:t>
            </a:r>
          </a:p>
          <a:p>
            <a:pPr marL="457200" lvl="1" indent="0">
              <a:buNone/>
            </a:pPr>
            <a:r>
              <a:rPr lang="de-DE" dirty="0"/>
              <a:t>Neuabschluss ist neues Geschäft, nicht Erhaltung des alten Geschäfts</a:t>
            </a:r>
          </a:p>
          <a:p>
            <a:pPr marL="457200" lvl="1" indent="0">
              <a:buNone/>
            </a:pPr>
            <a:r>
              <a:rPr lang="de-DE" dirty="0"/>
              <a:t>Neues Geschäft erfordert Akquisitionsleistung des HV, die § 87 a III HGB voraussetzt und daher nicht zur Rechtsfolge haben kann (</a:t>
            </a:r>
            <a:r>
              <a:rPr lang="de-DE" dirty="0">
                <a:hlinkClick r:id="rId2"/>
              </a:rPr>
              <a:t>EversOK Anm. 21.2.5</a:t>
            </a:r>
            <a:r>
              <a:rPr lang="de-DE" dirty="0"/>
              <a:t> zu OLG Brandenburg, 20.05.2009 - 3 U 20/09)</a:t>
            </a:r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34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87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Unternehmervorteile i.S.v. § 89 b I1 Nr. 1 HGB aus Dauerverträgen</a:t>
            </a:r>
          </a:p>
          <a:p>
            <a:pPr marL="457200" lvl="1" indent="0">
              <a:buNone/>
            </a:pPr>
            <a:endParaRPr lang="de-DE" sz="2100" dirty="0"/>
          </a:p>
          <a:p>
            <a:pPr marL="457200" lvl="1" indent="0">
              <a:buNone/>
            </a:pPr>
            <a:r>
              <a:rPr lang="de-DE" dirty="0">
                <a:solidFill>
                  <a:srgbClr val="000000"/>
                </a:solidFill>
              </a:rPr>
              <a:t>(-) </a:t>
            </a:r>
            <a:r>
              <a:rPr lang="de-DE" dirty="0"/>
              <a:t>nach Beendigung des HVV von Kunden zu erbringende Leistungen sind im Vertrag angelegt, mithin nicht zukünftige Vorteile i.S. des § 89 b I1 Nr. 1 HGB (</a:t>
            </a:r>
            <a:r>
              <a:rPr lang="de-DE" dirty="0">
                <a:solidFill>
                  <a:srgbClr val="000000"/>
                </a:solidFill>
              </a:rPr>
              <a:t>OLG München, 04.08.2021 - 7 U 2349/19 - </a:t>
            </a:r>
            <a:r>
              <a:rPr lang="de-DE" dirty="0">
                <a:hlinkClick r:id="rId2"/>
              </a:rPr>
              <a:t>EversOK LS 12</a:t>
            </a:r>
            <a:r>
              <a:rPr lang="de-DE" dirty="0"/>
              <a:t> – Stadtsparkasse München 2 –; OLG Köln, 19.06.2015 - 19 U 109/14 - </a:t>
            </a:r>
            <a:r>
              <a:rPr lang="de-DE" dirty="0">
                <a:hlinkClick r:id="rId3"/>
              </a:rPr>
              <a:t>EversOK LS 5</a:t>
            </a:r>
            <a:r>
              <a:rPr lang="de-DE" dirty="0"/>
              <a:t> – Kabelmietverträge –) 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(+) Unternehmervorteile fallen an, wenn Dauervertrag über Ende des HVV fort-dauert (OLG Düsseldorf, 31.01.2020 - I-16 U 6/19 - </a:t>
            </a:r>
            <a:r>
              <a:rPr lang="de-DE" dirty="0">
                <a:hlinkClick r:id="rId4"/>
              </a:rPr>
              <a:t>EversOK LS 39</a:t>
            </a:r>
            <a:r>
              <a:rPr lang="de-DE" dirty="0"/>
              <a:t> – Mobilfunk –), sie sollen aber wegen fortbestehender Überhangprovisionen nicht ausgleichspflichtig sein (OLG Düsseldorf, 31.01.2020 - I-16 U 6/19 - </a:t>
            </a:r>
            <a:r>
              <a:rPr lang="de-DE" dirty="0">
                <a:hlinkClick r:id="rId5"/>
              </a:rPr>
              <a:t>EversOK LS 59</a:t>
            </a:r>
            <a:r>
              <a:rPr lang="de-DE" dirty="0"/>
              <a:t> – Mobilfunk –)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35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86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Unternehmervorteile i.S.v. § 89 b I1 Nr. 1 HGB aus Dauerverträgen</a:t>
            </a:r>
          </a:p>
          <a:p>
            <a:pPr marL="457200" lvl="1" indent="0">
              <a:buNone/>
            </a:pPr>
            <a:endParaRPr lang="de-DE" sz="2100" dirty="0"/>
          </a:p>
          <a:p>
            <a:pPr marL="457200" lvl="1" indent="0">
              <a:buNone/>
            </a:pPr>
            <a:r>
              <a:rPr lang="de-DE" dirty="0"/>
              <a:t>Maßgebliche Vorteile bestehen nach § 89 b I1 Nr. 1 HGB aus Geschäftsverbindung, nicht aus Geschäften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Soweit U im Zeitpunkt der Beendigung des HVV nicht Recht auf Leistung gegen den Dritten erworben hat (arg. Geschäft), sind ausgleichspflichtige Unternehmervorteile i.S. des § 89 b I1 Nr. 1 HGB möglich (</a:t>
            </a:r>
            <a:r>
              <a:rPr lang="de-DE" dirty="0">
                <a:hlinkClick r:id="rId2"/>
              </a:rPr>
              <a:t>EversOK Anm. 5.1</a:t>
            </a:r>
            <a:r>
              <a:rPr lang="de-DE" dirty="0"/>
              <a:t> zu OLG Köln, 19.06.2015 - 19 U 109/14 - Kabelmietverträge -)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36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658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Multiplikator als Kunde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(-) BGH, 11.10.1990 - I ZR 32/89 - </a:t>
            </a:r>
            <a:r>
              <a:rPr lang="de-DE" u="sng" dirty="0">
                <a:hlinkClick r:id="rId2"/>
              </a:rPr>
              <a:t>EversOK LS 9</a:t>
            </a:r>
            <a:r>
              <a:rPr lang="de-DE" dirty="0"/>
              <a:t>; 01.12.1983 - I ZR 181/81 - </a:t>
            </a:r>
            <a:r>
              <a:rPr lang="de-DE" u="sng" dirty="0">
                <a:hlinkClick r:id="rId3"/>
              </a:rPr>
              <a:t>EversOK LS 1</a:t>
            </a:r>
            <a:r>
              <a:rPr lang="de-DE" dirty="0"/>
              <a:t>, </a:t>
            </a:r>
            <a:r>
              <a:rPr lang="de-DE" u="sng" dirty="0">
                <a:hlinkClick r:id="rId4"/>
              </a:rPr>
              <a:t>10</a:t>
            </a:r>
            <a:r>
              <a:rPr lang="de-DE" dirty="0"/>
              <a:t> – Ärztepropagandist –; 15.06.1959 - II ZR 184/57 - </a:t>
            </a:r>
            <a:r>
              <a:rPr lang="de-DE" u="sng" dirty="0">
                <a:hlinkClick r:id="rId5"/>
              </a:rPr>
              <a:t>EversOK LS 1 m.w.N.</a:t>
            </a:r>
            <a:r>
              <a:rPr lang="de-DE" dirty="0"/>
              <a:t> – Ackerwagen –; OLG Hamm, 26.10.1961 - 18 U 148/61 - </a:t>
            </a:r>
            <a:r>
              <a:rPr lang="de-DE" u="sng" dirty="0">
                <a:hlinkClick r:id="rId6"/>
              </a:rPr>
              <a:t>EversOK LS 1</a:t>
            </a:r>
            <a:r>
              <a:rPr lang="de-DE" dirty="0"/>
              <a:t>; OLG Bamberg, 19.11.2008 - 3 U 44/08 – </a:t>
            </a:r>
            <a:r>
              <a:rPr lang="de-DE" u="sng" dirty="0">
                <a:hlinkClick r:id="rId7"/>
              </a:rPr>
              <a:t>EversOK LS 3</a:t>
            </a:r>
            <a:r>
              <a:rPr lang="de-DE" dirty="0"/>
              <a:t> 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(+) OLG Düsseldorf, 08.02.1977 - 23 U 44/76 - </a:t>
            </a:r>
            <a:r>
              <a:rPr lang="de-DE" u="sng" dirty="0">
                <a:hlinkClick r:id="rId8"/>
              </a:rPr>
              <a:t>EversOK LS 3 m.w.N.</a:t>
            </a:r>
            <a:r>
              <a:rPr lang="de-DE" dirty="0"/>
              <a:t>; OLG Brandenburg, 23.05.1995 - 6 U 146/94 - </a:t>
            </a:r>
            <a:r>
              <a:rPr lang="de-DE" u="sng" dirty="0">
                <a:hlinkClick r:id="rId9"/>
              </a:rPr>
              <a:t>EversOK LS 10</a:t>
            </a:r>
            <a:r>
              <a:rPr lang="de-DE" dirty="0"/>
              <a:t>, </a:t>
            </a:r>
            <a:r>
              <a:rPr lang="de-DE" u="sng" dirty="0">
                <a:hlinkClick r:id="rId10"/>
              </a:rPr>
              <a:t>11</a:t>
            </a:r>
            <a:r>
              <a:rPr lang="de-DE" dirty="0"/>
              <a:t>; OLG München, 11.06.1958 - 6 U 1697/57 - </a:t>
            </a:r>
            <a:r>
              <a:rPr lang="de-DE" u="sng" dirty="0">
                <a:hlinkClick r:id="rId11"/>
              </a:rPr>
              <a:t>EversOK LS 1</a:t>
            </a:r>
            <a:r>
              <a:rPr lang="de-DE" dirty="0"/>
              <a:t>; LG Ellwangen, 07.12.1981 - KfH O 101/81 -  </a:t>
            </a:r>
            <a:r>
              <a:rPr lang="de-DE" u="sng" dirty="0">
                <a:hlinkClick r:id="rId12"/>
              </a:rPr>
              <a:t>EversOK LS 2</a:t>
            </a:r>
            <a:r>
              <a:rPr lang="de-DE" dirty="0"/>
              <a:t> – Landmaschinen –; LG Lübeck, 10.01.1989 - 11 O 96/88 - </a:t>
            </a:r>
            <a:r>
              <a:rPr lang="de-DE" u="sng" dirty="0">
                <a:hlinkClick r:id="rId13"/>
              </a:rPr>
              <a:t>EversOK LS 1</a:t>
            </a:r>
            <a:endParaRPr lang="de-DE" dirty="0"/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37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37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Multiplikator als Kunde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(-) U erlangt gegen Multiplikator nicht Anspruch auf Leistung, aus der sich Provision nach dem HVV richtet; Multiplikator ist nicht Kunde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38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75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Maklerauftrag erteilender Bauträger als Kunde i.S.v. § 89 b I1 Nr. 1 HGB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(+) LG Hannover, 30.06.2015 - 3 O 67/14 - </a:t>
            </a:r>
            <a:r>
              <a:rPr lang="de-DE" u="sng" dirty="0">
                <a:hlinkClick r:id="rId2"/>
              </a:rPr>
              <a:t>EversOK LS 14</a:t>
            </a:r>
            <a:r>
              <a:rPr lang="de-DE" dirty="0"/>
              <a:t>, </a:t>
            </a:r>
            <a:r>
              <a:rPr lang="de-DE" u="sng" dirty="0">
                <a:hlinkClick r:id="rId3"/>
              </a:rPr>
              <a:t>15</a:t>
            </a:r>
            <a:r>
              <a:rPr lang="de-DE" dirty="0"/>
              <a:t> – LBS Nordwest –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(-) Kein Anspruch des U auf Leistung gegen Dritten aus Maklerauftrag mit Bauträger, Geschäft = Einzelabschluss aus verkaufter WE</a:t>
            </a:r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39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88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/>
              <a:t>Einleitung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Was sind die Produkte der Tätigkeit des HV?</a:t>
            </a:r>
          </a:p>
          <a:p>
            <a:pPr lvl="1"/>
            <a:r>
              <a:rPr lang="de-DE" dirty="0"/>
              <a:t>Das Geschäft</a:t>
            </a:r>
          </a:p>
          <a:p>
            <a:pPr lvl="1"/>
            <a:r>
              <a:rPr lang="de-DE" dirty="0"/>
              <a:t>Die Geschäftsverbindung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Womit wird der HV für das Geschäft vergütet?</a:t>
            </a:r>
          </a:p>
          <a:p>
            <a:pPr lvl="1"/>
            <a:r>
              <a:rPr lang="de-DE" dirty="0"/>
              <a:t>Mit der Provision, arg. e § 89 b I1 Nr. 2 HGB, Art. 17 II a T2 RiLi 86/653/EWG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de-DE" dirty="0">
                <a:solidFill>
                  <a:prstClr val="black"/>
                </a:solidFill>
              </a:rPr>
              <a:t>Womit wird der HV für die Geschäftsverbindung vergütet?</a:t>
            </a:r>
          </a:p>
          <a:p>
            <a:pPr lvl="1"/>
            <a:r>
              <a:rPr lang="de-DE" dirty="0"/>
              <a:t>Mit dem AA, arg. § 89 b I1 Nr. 1 HGB, Art. 17 II a T1 RiLi 86/653/EWG „den Geschäften“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4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53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Absatzmittler als Kunde 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(+) LG Hamburg, 21.03.2003 - 413 O 196/01 - </a:t>
            </a:r>
            <a:r>
              <a:rPr lang="de-DE" u="sng" dirty="0">
                <a:hlinkClick r:id="rId2"/>
              </a:rPr>
              <a:t>EversOK LS 3</a:t>
            </a:r>
            <a:r>
              <a:rPr lang="de-DE" dirty="0"/>
              <a:t> – Axel Springer Verlag 2 –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(-) OGH, 01.04.1998 - 9 </a:t>
            </a:r>
            <a:r>
              <a:rPr lang="de-DE" dirty="0" err="1"/>
              <a:t>ObA</a:t>
            </a:r>
            <a:r>
              <a:rPr lang="de-DE" dirty="0"/>
              <a:t> 44/98f - </a:t>
            </a:r>
            <a:r>
              <a:rPr lang="de-DE" u="sng" dirty="0">
                <a:hlinkClick r:id="rId3"/>
              </a:rPr>
              <a:t>EversOK LS 12</a:t>
            </a:r>
            <a:r>
              <a:rPr lang="de-DE" dirty="0"/>
              <a:t> – Diät-Berater –; LG Düsseldorf, 06.12.2005 - 32 O 180/04 - </a:t>
            </a:r>
            <a:r>
              <a:rPr lang="de-DE" u="sng" dirty="0">
                <a:hlinkClick r:id="rId4"/>
              </a:rPr>
              <a:t>EversOK LS 17</a:t>
            </a:r>
            <a:r>
              <a:rPr lang="de-DE" dirty="0"/>
              <a:t> – ASPRO  –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40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87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Absatzmittler als Kunden 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(-) U erlangt gegen Absatzmittler nicht Anspruch auf Leistung, aus der sich Provision nach dem HVV richtet; Absatzmittler ist nicht Kunde </a:t>
            </a:r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41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21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Absatzorganisation als Unternehmervorteil i.S. des § 89 b I1 Nr. 1 HGB</a:t>
            </a:r>
          </a:p>
          <a:p>
            <a:pPr marL="457200" lvl="1" indent="0">
              <a:buNone/>
            </a:pPr>
            <a:endParaRPr lang="de-DE" sz="2100" dirty="0"/>
          </a:p>
          <a:p>
            <a:pPr marL="457200" lvl="1" indent="0">
              <a:buNone/>
            </a:pPr>
            <a:r>
              <a:rPr lang="de-DE" sz="2100" dirty="0"/>
              <a:t>(+) </a:t>
            </a:r>
            <a:r>
              <a:rPr lang="de-DE" sz="2100" dirty="0">
                <a:ea typeface="Times New Roman" panose="02020603050405020304" pitchFamily="18" charset="0"/>
              </a:rPr>
              <a:t>OLG Oldenburg, 04.07.1969 - 6 U 180/68 - </a:t>
            </a:r>
            <a:r>
              <a:rPr lang="de-DE" sz="2100" u="sng" dirty="0">
                <a:solidFill>
                  <a:srgbClr val="0563C1"/>
                </a:solidFill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EversOK LS 6</a:t>
            </a:r>
            <a:r>
              <a:rPr lang="de-DE" sz="2100" dirty="0">
                <a:ea typeface="Times New Roman" panose="02020603050405020304" pitchFamily="18" charset="0"/>
              </a:rPr>
              <a:t> ­ unechte Untervertreterorganisation –; </a:t>
            </a:r>
            <a:r>
              <a:rPr lang="de-DE" sz="2100" dirty="0"/>
              <a:t>LG Hamburg, 21.03.2003 - 413 O 196/01 - </a:t>
            </a:r>
            <a:r>
              <a:rPr lang="de-DE" sz="2100" u="sng" dirty="0">
                <a:hlinkClick r:id="rId3"/>
              </a:rPr>
              <a:t>EversOK LS 3</a:t>
            </a:r>
            <a:r>
              <a:rPr lang="de-DE" sz="2100" dirty="0"/>
              <a:t> – Axel Springer Verlag 2 –</a:t>
            </a:r>
          </a:p>
          <a:p>
            <a:pPr marL="457200" lvl="1" indent="0">
              <a:buNone/>
            </a:pPr>
            <a:endParaRPr lang="de-DE" sz="2100" dirty="0"/>
          </a:p>
          <a:p>
            <a:pPr marL="457200" lvl="1" indent="0">
              <a:buNone/>
            </a:pPr>
            <a:r>
              <a:rPr lang="de-DE" sz="2100" dirty="0"/>
              <a:t>(-) OGH, 01.04.1998 - 9 </a:t>
            </a:r>
            <a:r>
              <a:rPr lang="de-DE" sz="2100" dirty="0" err="1"/>
              <a:t>ObA</a:t>
            </a:r>
            <a:r>
              <a:rPr lang="de-DE" sz="2100" dirty="0"/>
              <a:t> 44/98f -  </a:t>
            </a:r>
            <a:r>
              <a:rPr lang="de-DE" sz="2100" u="sng" dirty="0">
                <a:hlinkClick r:id="rId4"/>
              </a:rPr>
              <a:t>EversOK LS 12</a:t>
            </a:r>
            <a:r>
              <a:rPr lang="de-DE" sz="2100" dirty="0"/>
              <a:t> – Diät-Berater –; LG Düsseldorf, 06.12.2005 - 32 O 180/04 - </a:t>
            </a:r>
            <a:r>
              <a:rPr lang="de-DE" sz="2100" u="sng" dirty="0">
                <a:hlinkClick r:id="rId5"/>
              </a:rPr>
              <a:t>EversOK LS 17</a:t>
            </a:r>
            <a:r>
              <a:rPr lang="de-DE" sz="2100" dirty="0"/>
              <a:t> – ASPRO  –</a:t>
            </a:r>
            <a:r>
              <a:rPr lang="de-DE" sz="2100" dirty="0">
                <a:solidFill>
                  <a:prstClr val="black"/>
                </a:solidFill>
              </a:rPr>
              <a:t>; </a:t>
            </a:r>
            <a:r>
              <a:rPr lang="de-DE" sz="2100" dirty="0"/>
              <a:t>LG Frankfurt/Main, 22.03.1989 - 3/13 O 93/88 - </a:t>
            </a:r>
            <a:r>
              <a:rPr lang="de-DE" sz="2100" u="sng" dirty="0">
                <a:hlinkClick r:id="rId6"/>
              </a:rPr>
              <a:t>EversOK LS 7 m.w.N.</a:t>
            </a:r>
            <a:r>
              <a:rPr lang="de-DE" sz="2100" dirty="0"/>
              <a:t> – Vertriebsorganisation für Immobilien –; LG Mainz, 16.09.1977 - 11 HO 28/77 - </a:t>
            </a:r>
            <a:r>
              <a:rPr lang="de-DE" sz="2100" u="sng" dirty="0">
                <a:hlinkClick r:id="rId7"/>
              </a:rPr>
              <a:t>EversOK LS 7 m.w.N.</a:t>
            </a:r>
            <a:r>
              <a:rPr lang="de-DE" sz="2100" dirty="0"/>
              <a:t> – AMC 1 –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42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40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 err="1"/>
              <a:t>Verprobung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Absatzorganisation als Unternehmervorteil i.S. des § 89 b I1 Nr. 1 HGB</a:t>
            </a:r>
          </a:p>
          <a:p>
            <a:pPr marL="457200" lvl="1" indent="0">
              <a:buNone/>
            </a:pPr>
            <a:endParaRPr lang="de-DE" sz="2100" dirty="0"/>
          </a:p>
          <a:p>
            <a:pPr marL="457200" lvl="1" indent="0">
              <a:buNone/>
            </a:pPr>
            <a:r>
              <a:rPr lang="de-DE" sz="2100" dirty="0"/>
              <a:t>(-) Unternehmervorteil muss aus Geschäftsverbindung bestehen</a:t>
            </a:r>
          </a:p>
          <a:p>
            <a:pPr marL="457200" lvl="1" indent="0">
              <a:buNone/>
            </a:pPr>
            <a:endParaRPr lang="de-DE" sz="2100" dirty="0"/>
          </a:p>
          <a:p>
            <a:pPr marL="457200" lvl="1" indent="0">
              <a:buNone/>
            </a:pPr>
            <a:r>
              <a:rPr lang="de-DE" sz="2100" dirty="0"/>
              <a:t>Geschäftsverbindung = aufeinander folgende Geschäfte</a:t>
            </a:r>
          </a:p>
          <a:p>
            <a:pPr marL="457200" lvl="1" indent="0">
              <a:buNone/>
            </a:pPr>
            <a:endParaRPr lang="de-DE" sz="2100" dirty="0"/>
          </a:p>
          <a:p>
            <a:pPr marL="457200" lvl="1" indent="0">
              <a:buNone/>
            </a:pPr>
            <a:r>
              <a:rPr lang="de-DE" sz="2100" dirty="0"/>
              <a:t>Absatzorganisation besteht nicht aus aufeinander folgenden Geschäften, sondern bemüht sich um Herbeiführung weiterer Geschäfte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43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366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BC406439-FEE9-4B59-A6FD-1AC03E7B0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1803400"/>
            <a:ext cx="8115300" cy="1454150"/>
          </a:xfrm>
          <a:solidFill>
            <a:srgbClr val="005D5D">
              <a:alpha val="43000"/>
            </a:srgbClr>
          </a:solidFill>
        </p:spPr>
        <p:txBody>
          <a:bodyPr>
            <a:normAutofit/>
          </a:bodyPr>
          <a:lstStyle/>
          <a:p>
            <a:pPr algn="ctr"/>
            <a:r>
              <a:rPr lang="de-DE" sz="3600" dirty="0">
                <a:solidFill>
                  <a:schemeClr val="bg1"/>
                </a:solidFill>
              </a:rPr>
              <a:t>Fazit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8742363" y="4732338"/>
            <a:ext cx="401637" cy="273050"/>
          </a:xfrm>
          <a:prstGeom prst="rect">
            <a:avLst/>
          </a:prstGeom>
        </p:spPr>
        <p:txBody>
          <a:bodyPr/>
          <a:lstStyle/>
          <a:p>
            <a:pPr defTabSz="914400"/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 defTabSz="914400"/>
              <a:t>44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1178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/>
              <a:t>Fazit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dirty="0"/>
              <a:t>Definition des Geschäft als Rechtsverhältnis, das Dritten gegenüber U zur Erbringung der Leistung verpflichtet, aus der sich Provision nach HVV berechnet,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fügt sich in System der §§ 84 ff. HGB ein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grenzt Produkte (Geschäft und Geschäftsverbindung) ab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schafft Klarheit für Gegenstand der Provision und des AA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unterstützt Risikoverteilung (§ 87 a III HGB, </a:t>
            </a:r>
            <a:r>
              <a:rPr lang="de-DE" dirty="0" err="1"/>
              <a:t>Artt</a:t>
            </a:r>
            <a:r>
              <a:rPr lang="de-DE" dirty="0"/>
              <a:t>. 10 I b, 11 I RiLi 86/653/EWG)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ist interessengerecht, da zum Provisionserwerb Erforderliches nicht geleistet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lässt § 86 a I, 1. HS HGB ausreichen für die Bemühungspflicht des Nachfolgers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vermeidet Wertungswidersprüche zu §§ 87 I1, II1 und III1 HGB, </a:t>
            </a:r>
            <a:r>
              <a:rPr lang="de-DE" dirty="0" err="1"/>
              <a:t>Artt</a:t>
            </a:r>
            <a:r>
              <a:rPr lang="de-DE" dirty="0"/>
              <a:t>. 8, 9 RiLi 86/653/EWG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vermeidet unnötige Provisionskonkurrenzen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kehrt Regel- Ausnahme (§§ 87 I2, II2 HGB, Art. 9 RiLi 86/653/EWG) nicht um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vermeidet weitgehend Provisionsverzichtsklauseln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Vermeidet eine unendliche Höchstgrenze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45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31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4"/>
          <p:cNvSpPr>
            <a:spLocks noGrp="1"/>
          </p:cNvSpPr>
          <p:nvPr>
            <p:ph type="title"/>
          </p:nvPr>
        </p:nvSpPr>
        <p:spPr>
          <a:xfrm>
            <a:off x="387152" y="2469318"/>
            <a:ext cx="8229600" cy="857250"/>
          </a:xfrm>
        </p:spPr>
        <p:txBody>
          <a:bodyPr/>
          <a:lstStyle/>
          <a:p>
            <a:r>
              <a:rPr lang="de-DE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Fragen?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46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  <p:pic>
        <p:nvPicPr>
          <p:cNvPr id="3075" name="Picture 3" descr="X:\RA\Coombs\Bilder3\question-mark-1722862_19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0" r="18228" b="15598"/>
          <a:stretch/>
        </p:blipFill>
        <p:spPr bwMode="auto">
          <a:xfrm>
            <a:off x="0" y="990600"/>
            <a:ext cx="9144000" cy="415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el 4"/>
          <p:cNvSpPr txBox="1">
            <a:spLocks/>
          </p:cNvSpPr>
          <p:nvPr/>
        </p:nvSpPr>
        <p:spPr>
          <a:xfrm>
            <a:off x="301427" y="265981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perspectiveRelaxed"/>
              <a:lightRig rig="threePt" dir="t"/>
            </a:scene3d>
            <a:sp3d extrusionH="57150" prstMaterial="dkEdge">
              <a:bevelT w="57150" h="38100" prst="hardEdge"/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rgbClr val="277B79"/>
                </a:solidFill>
                <a:latin typeface="Facit" pitchFamily="50" charset="0"/>
                <a:ea typeface="+mj-ea"/>
                <a:cs typeface="+mj-cs"/>
              </a:defRPr>
            </a:lvl1pPr>
          </a:lstStyle>
          <a:p>
            <a:r>
              <a:rPr lang="de-DE" sz="3600" b="1" spc="50" dirty="0">
                <a:ln w="13500">
                  <a:solidFill>
                    <a:schemeClr val="bg1">
                      <a:lumMod val="850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  <a:alpha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Fragen</a:t>
            </a:r>
          </a:p>
        </p:txBody>
      </p:sp>
    </p:spTree>
    <p:extLst>
      <p:ext uri="{BB962C8B-B14F-4D97-AF65-F5344CB8AC3E}">
        <p14:creationId xmlns:p14="http://schemas.microsoft.com/office/powerpoint/2010/main" val="2778063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 defTabSz="914400"/>
              <a:t>47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-47625" y="454533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prstClr val="black"/>
                </a:solidFill>
              </a:rPr>
              <a:t>Presse- und Öffentlichkeitsarbeit: </a:t>
            </a:r>
          </a:p>
          <a:p>
            <a:r>
              <a:rPr lang="de-DE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Nele Cichon</a:t>
            </a:r>
          </a:p>
          <a:p>
            <a:r>
              <a:rPr lang="de-DE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n.cichon@evers-vertriebsrecht.de</a:t>
            </a:r>
          </a:p>
        </p:txBody>
      </p:sp>
    </p:spTree>
    <p:extLst>
      <p:ext uri="{BB962C8B-B14F-4D97-AF65-F5344CB8AC3E}">
        <p14:creationId xmlns:p14="http://schemas.microsoft.com/office/powerpoint/2010/main" val="3327783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/>
              <a:t>Einleitung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Worin unterscheidet sich der Gegenstand der Vergütung durch Provision und AA?</a:t>
            </a:r>
          </a:p>
          <a:p>
            <a:pPr lvl="1"/>
            <a:r>
              <a:rPr lang="de-DE" dirty="0"/>
              <a:t>Provision = Vergütung für Verschaffung der Nutzenziehung aus Vertrag mit dem Dritten (Roemer, Die Realisierung des Handelsvertreterprovisions-anspruchs, S. 177); </a:t>
            </a:r>
            <a:br>
              <a:rPr lang="de-DE" dirty="0"/>
            </a:br>
            <a:r>
              <a:rPr lang="de-DE" dirty="0"/>
              <a:t>genauer: Verschaffung des Rechts auf Leistung des Dritten</a:t>
            </a:r>
          </a:p>
          <a:p>
            <a:pPr lvl="1"/>
            <a:r>
              <a:rPr lang="de-DE" dirty="0"/>
              <a:t>AA = Vergütung für Verschaffung von Hoffnungen und Chancen (</a:t>
            </a:r>
            <a:r>
              <a:rPr lang="de-DE" dirty="0">
                <a:solidFill>
                  <a:srgbClr val="000000"/>
                </a:solidFill>
              </a:rPr>
              <a:t>BGH, 19.05.1982 - I ZR 68/80 - </a:t>
            </a:r>
            <a:r>
              <a:rPr lang="de-DE" dirty="0">
                <a:hlinkClick r:id="rId2"/>
              </a:rPr>
              <a:t>EversOK LS 10 </a:t>
            </a:r>
            <a:r>
              <a:rPr lang="de-DE" dirty="0" err="1">
                <a:hlinkClick r:id="rId2"/>
              </a:rPr>
              <a:t>m.w.N</a:t>
            </a:r>
            <a:r>
              <a:rPr lang="de-DE" dirty="0">
                <a:hlinkClick r:id="rId2"/>
              </a:rPr>
              <a:t>.</a:t>
            </a:r>
            <a:r>
              <a:rPr lang="de-DE" dirty="0"/>
              <a:t> - Heizkessel -; EversOK, Anm. 19.4 zu OLG Köln, 12.02.2010 - 19 U 105/09 - Axa 9 -)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5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75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/>
              <a:t>Einleitung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Wann hat der HV alles Erforderliche zum Erwerb der Provision geleistet?</a:t>
            </a:r>
          </a:p>
          <a:p>
            <a:pPr lvl="1"/>
            <a:r>
              <a:rPr lang="de-DE" dirty="0"/>
              <a:t>Nachweis des abschlussbereiten Kunden (Roemer, Die Realisierung des Handelsvertreterprovisionsanspruchs, S. 157)</a:t>
            </a:r>
          </a:p>
          <a:p>
            <a:pPr lvl="1"/>
            <a:r>
              <a:rPr lang="de-DE" dirty="0"/>
              <a:t>Bewirkung der Abschlussbereitschaft des Dritten (Canaris,  Handelsrecht, 24.A., § 15 Rz. 55)</a:t>
            </a:r>
          </a:p>
          <a:p>
            <a:pPr lvl="1"/>
            <a:r>
              <a:rPr lang="de-DE" dirty="0"/>
              <a:t>Abschluss des Geschäfts unter Vorbehalt der Annahme des U (Roemer, Die Realisierung des Handelsvertreterprovisionsanspruchs 1981, S. 157)</a:t>
            </a:r>
          </a:p>
          <a:p>
            <a:pPr lvl="1"/>
            <a:r>
              <a:rPr lang="de-DE" dirty="0"/>
              <a:t>Zugang des Angebots des Dritten (arg. e § 87 Abs. 3 Nr. 2 HGB; </a:t>
            </a:r>
            <a:r>
              <a:rPr lang="de-DE" dirty="0">
                <a:solidFill>
                  <a:srgbClr val="000000"/>
                </a:solidFill>
              </a:rPr>
              <a:t>BGH, 19.10.1964 - VII ZR 54/63 - </a:t>
            </a:r>
            <a:r>
              <a:rPr lang="de-DE" dirty="0">
                <a:hlinkClick r:id="rId2"/>
              </a:rPr>
              <a:t>EversOK LS 2</a:t>
            </a:r>
            <a:r>
              <a:rPr lang="de-DE" dirty="0"/>
              <a:t> - Investitionsgüter -)</a:t>
            </a:r>
          </a:p>
          <a:p>
            <a:pPr lvl="1"/>
            <a:r>
              <a:rPr lang="de-DE" dirty="0"/>
              <a:t>Abschluss des Geschäfts (BGH, 23.10.1996 - VIII ZR 16/96 - </a:t>
            </a:r>
            <a:r>
              <a:rPr lang="de-DE" dirty="0">
                <a:hlinkClick r:id="rId3"/>
              </a:rPr>
              <a:t>EversOK LS 8</a:t>
            </a:r>
            <a:r>
              <a:rPr lang="de-DE" dirty="0"/>
              <a:t>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6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287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/>
              <a:t>Einleitung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Begriff des Geschäfts taucht in Vielzahl von Normen des HVR auf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§ </a:t>
            </a:r>
            <a:r>
              <a:rPr lang="de-DE" dirty="0">
                <a:hlinkClick r:id="rId2"/>
              </a:rPr>
              <a:t>84 I1, II</a:t>
            </a:r>
            <a:r>
              <a:rPr lang="de-DE" dirty="0"/>
              <a:t>; </a:t>
            </a:r>
            <a:r>
              <a:rPr lang="de-DE" dirty="0">
                <a:hlinkClick r:id="rId3"/>
              </a:rPr>
              <a:t>86 I, II</a:t>
            </a:r>
            <a:r>
              <a:rPr lang="de-DE" dirty="0"/>
              <a:t>; </a:t>
            </a:r>
            <a:r>
              <a:rPr lang="de-DE" dirty="0">
                <a:hlinkClick r:id="rId4"/>
              </a:rPr>
              <a:t>86 a II2, 3</a:t>
            </a:r>
            <a:r>
              <a:rPr lang="de-DE" dirty="0"/>
              <a:t>; </a:t>
            </a:r>
            <a:r>
              <a:rPr lang="de-DE" dirty="0">
                <a:hlinkClick r:id="rId5"/>
              </a:rPr>
              <a:t>86 b I1, II, III2</a:t>
            </a:r>
            <a:r>
              <a:rPr lang="de-DE" dirty="0"/>
              <a:t>; </a:t>
            </a:r>
            <a:r>
              <a:rPr lang="de-DE" dirty="0">
                <a:hlinkClick r:id="rId6"/>
              </a:rPr>
              <a:t>87 I1, II1, III1 Nr. 1, Nr. 2, IV</a:t>
            </a:r>
            <a:r>
              <a:rPr lang="de-DE" dirty="0"/>
              <a:t>; </a:t>
            </a:r>
            <a:r>
              <a:rPr lang="de-DE" dirty="0">
                <a:hlinkClick r:id="rId7"/>
              </a:rPr>
              <a:t>87 a I1,2,3, III1</a:t>
            </a:r>
            <a:r>
              <a:rPr lang="de-DE" dirty="0"/>
              <a:t>; </a:t>
            </a:r>
            <a:r>
              <a:rPr lang="de-DE" dirty="0">
                <a:hlinkClick r:id="rId8"/>
              </a:rPr>
              <a:t>87 c II</a:t>
            </a:r>
            <a:r>
              <a:rPr lang="de-DE" dirty="0"/>
              <a:t>; </a:t>
            </a:r>
            <a:r>
              <a:rPr lang="de-DE" dirty="0">
                <a:hlinkClick r:id="rId9"/>
              </a:rPr>
              <a:t>89 b I1 Nr. 2</a:t>
            </a:r>
            <a:r>
              <a:rPr lang="de-DE" dirty="0"/>
              <a:t>; </a:t>
            </a:r>
            <a:r>
              <a:rPr lang="de-DE" dirty="0">
                <a:hlinkClick r:id="rId10"/>
              </a:rPr>
              <a:t>90 a I2</a:t>
            </a:r>
            <a:r>
              <a:rPr lang="de-DE" dirty="0"/>
              <a:t>; </a:t>
            </a:r>
            <a:r>
              <a:rPr lang="de-DE" dirty="0">
                <a:hlinkClick r:id="rId11"/>
              </a:rPr>
              <a:t>91 I, II1</a:t>
            </a:r>
            <a:r>
              <a:rPr lang="de-DE" dirty="0"/>
              <a:t>; </a:t>
            </a:r>
            <a:r>
              <a:rPr lang="de-DE" dirty="0">
                <a:hlinkClick r:id="rId12"/>
              </a:rPr>
              <a:t>91 a I, II</a:t>
            </a:r>
            <a:r>
              <a:rPr lang="de-DE" dirty="0"/>
              <a:t>; </a:t>
            </a:r>
            <a:r>
              <a:rPr lang="de-DE" dirty="0">
                <a:hlinkClick r:id="rId13"/>
              </a:rPr>
              <a:t>92 III1</a:t>
            </a:r>
            <a:r>
              <a:rPr lang="de-DE" dirty="0"/>
              <a:t>; </a:t>
            </a:r>
            <a:r>
              <a:rPr lang="de-DE" dirty="0">
                <a:hlinkClick r:id="rId14"/>
              </a:rPr>
              <a:t>92 a II1</a:t>
            </a:r>
            <a:r>
              <a:rPr lang="de-DE" dirty="0"/>
              <a:t>; </a:t>
            </a:r>
            <a:r>
              <a:rPr lang="de-DE" dirty="0">
                <a:hlinkClick r:id="rId14"/>
              </a:rPr>
              <a:t>92 b I; 92 c I</a:t>
            </a:r>
            <a:r>
              <a:rPr lang="de-DE" dirty="0"/>
              <a:t> HGB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 err="1"/>
              <a:t>Artt</a:t>
            </a:r>
            <a:r>
              <a:rPr lang="de-DE" dirty="0"/>
              <a:t>. 1 II; 3 </a:t>
            </a:r>
            <a:r>
              <a:rPr lang="de-DE" dirty="0" err="1"/>
              <a:t>IIa</a:t>
            </a:r>
            <a:r>
              <a:rPr lang="de-DE" dirty="0"/>
              <a:t>); 4 </a:t>
            </a:r>
            <a:r>
              <a:rPr lang="de-DE" dirty="0" err="1"/>
              <a:t>IIb</a:t>
            </a:r>
            <a:r>
              <a:rPr lang="de-DE" dirty="0"/>
              <a:t>), III6 I2, II; 7 I a) b), II; 8; 10 I a) b) c), II; 17 II a) T1, T2 </a:t>
            </a:r>
            <a:r>
              <a:rPr lang="de-DE" dirty="0">
                <a:hlinkClick r:id="rId15"/>
              </a:rPr>
              <a:t>RiLi 86/653/EWG</a:t>
            </a:r>
            <a:r>
              <a:rPr lang="de-DE" dirty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Begriff des Geschäfts nicht legal definiert</a:t>
            </a:r>
          </a:p>
          <a:p>
            <a:pPr marL="0" indent="0">
              <a:lnSpc>
                <a:spcPct val="100000"/>
              </a:lnSpc>
              <a:buNone/>
            </a:pPr>
            <a:endParaRPr lang="de-DE" dirty="0"/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7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693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dirty="0"/>
              <a:t>Einleitung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5" y="1746392"/>
            <a:ext cx="9000999" cy="324700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Warum ist der Begriff des Geschäfts bisher nicht definiert worden?</a:t>
            </a:r>
          </a:p>
          <a:p>
            <a:pPr marL="457200" lvl="1" indent="0">
              <a:buNone/>
            </a:pPr>
            <a:endParaRPr lang="de-DE" dirty="0"/>
          </a:p>
          <a:p>
            <a:pPr marL="457200" lvl="1" indent="0">
              <a:buNone/>
            </a:pPr>
            <a:r>
              <a:rPr lang="de-DE" dirty="0"/>
              <a:t>Bedeutung ist in der Schärfe nicht erkannt worden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/>
              <a:t>8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8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BC406439-FEE9-4B59-A6FD-1AC03E7B09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1803400"/>
            <a:ext cx="8115300" cy="1454150"/>
          </a:xfrm>
          <a:solidFill>
            <a:srgbClr val="005D5D">
              <a:alpha val="43000"/>
            </a:srgbClr>
          </a:solidFill>
        </p:spPr>
        <p:txBody>
          <a:bodyPr>
            <a:normAutofit/>
          </a:bodyPr>
          <a:lstStyle/>
          <a:p>
            <a:pPr algn="ctr"/>
            <a:r>
              <a:rPr lang="de-DE" sz="3600" dirty="0">
                <a:solidFill>
                  <a:schemeClr val="bg1"/>
                </a:solidFill>
              </a:rPr>
              <a:t>Definition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294967295"/>
          </p:nvPr>
        </p:nvSpPr>
        <p:spPr>
          <a:xfrm>
            <a:off x="8742363" y="4732338"/>
            <a:ext cx="401637" cy="273050"/>
          </a:xfrm>
          <a:prstGeom prst="rect">
            <a:avLst/>
          </a:prstGeom>
        </p:spPr>
        <p:txBody>
          <a:bodyPr/>
          <a:lstStyle/>
          <a:p>
            <a:pPr defTabSz="914400"/>
            <a:fld id="{E591E0D1-8816-495F-BAB6-4972161C4566}" type="slidenum">
              <a:rPr lang="de-DE" smtClean="0">
                <a:solidFill>
                  <a:prstClr val="white">
                    <a:lumMod val="75000"/>
                  </a:prstClr>
                </a:solidFill>
              </a:rPr>
              <a:pPr defTabSz="914400"/>
              <a:t>9</a:t>
            </a:fld>
            <a:endParaRPr lang="de-DE" dirty="0">
              <a:solidFill>
                <a:prstClr val="white">
                  <a:lumMod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038961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3824</Words>
  <Application>Microsoft Office PowerPoint</Application>
  <PresentationFormat>Bildschirmpräsentation (16:9)</PresentationFormat>
  <Paragraphs>330</Paragraphs>
  <Slides>47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47</vt:i4>
      </vt:variant>
    </vt:vector>
  </HeadingPairs>
  <TitlesOfParts>
    <vt:vector size="55" baseType="lpstr">
      <vt:lpstr>Arial</vt:lpstr>
      <vt:lpstr>Calibri</vt:lpstr>
      <vt:lpstr>Calibri Light</vt:lpstr>
      <vt:lpstr>Facit</vt:lpstr>
      <vt:lpstr>Facit Offc</vt:lpstr>
      <vt:lpstr>Facit Offc Semibold</vt:lpstr>
      <vt:lpstr>Wingdings</vt:lpstr>
      <vt:lpstr>Benutzerdefiniertes Design</vt:lpstr>
      <vt:lpstr>Der Begriff des Geschäfts und seine Bedeutung für das   Handelsvertreterrecht </vt:lpstr>
      <vt:lpstr>Übersicht</vt:lpstr>
      <vt:lpstr>Einleitung</vt:lpstr>
      <vt:lpstr>Einleitung</vt:lpstr>
      <vt:lpstr>Einleitung</vt:lpstr>
      <vt:lpstr>Einleitung</vt:lpstr>
      <vt:lpstr>Einleitung</vt:lpstr>
      <vt:lpstr>Einleitung</vt:lpstr>
      <vt:lpstr>Definition</vt:lpstr>
      <vt:lpstr>Einleitung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Verprobung</vt:lpstr>
      <vt:lpstr>Fazit</vt:lpstr>
      <vt:lpstr>Fazit</vt:lpstr>
      <vt:lpstr>Fragen?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 Wyes</dc:creator>
  <cp:lastModifiedBy>Jürgen Evers</cp:lastModifiedBy>
  <cp:revision>391</cp:revision>
  <dcterms:created xsi:type="dcterms:W3CDTF">2018-03-29T09:52:29Z</dcterms:created>
  <dcterms:modified xsi:type="dcterms:W3CDTF">2022-05-13T11:20:12Z</dcterms:modified>
</cp:coreProperties>
</file>